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1"/>
  </p:notesMasterIdLst>
  <p:sldIdLst>
    <p:sldId id="256" r:id="rId2"/>
    <p:sldId id="385" r:id="rId3"/>
    <p:sldId id="264" r:id="rId4"/>
    <p:sldId id="348" r:id="rId5"/>
    <p:sldId id="434" r:id="rId6"/>
    <p:sldId id="435" r:id="rId7"/>
    <p:sldId id="436" r:id="rId8"/>
    <p:sldId id="437" r:id="rId9"/>
    <p:sldId id="438" r:id="rId10"/>
    <p:sldId id="270" r:id="rId11"/>
    <p:sldId id="427" r:id="rId12"/>
    <p:sldId id="426" r:id="rId13"/>
    <p:sldId id="439" r:id="rId14"/>
    <p:sldId id="429" r:id="rId15"/>
    <p:sldId id="386" r:id="rId16"/>
    <p:sldId id="433" r:id="rId17"/>
    <p:sldId id="440" r:id="rId18"/>
    <p:sldId id="420" r:id="rId19"/>
    <p:sldId id="404" r:id="rId20"/>
    <p:sldId id="387" r:id="rId21"/>
    <p:sldId id="390" r:id="rId22"/>
    <p:sldId id="402" r:id="rId23"/>
    <p:sldId id="401" r:id="rId24"/>
    <p:sldId id="445" r:id="rId25"/>
    <p:sldId id="405" r:id="rId26"/>
    <p:sldId id="407" r:id="rId27"/>
    <p:sldId id="409" r:id="rId28"/>
    <p:sldId id="411" r:id="rId29"/>
    <p:sldId id="403" r:id="rId30"/>
    <p:sldId id="408" r:id="rId31"/>
    <p:sldId id="446" r:id="rId32"/>
    <p:sldId id="394" r:id="rId33"/>
    <p:sldId id="410" r:id="rId34"/>
    <p:sldId id="447" r:id="rId35"/>
    <p:sldId id="395" r:id="rId36"/>
    <p:sldId id="412" r:id="rId37"/>
    <p:sldId id="396" r:id="rId38"/>
    <p:sldId id="414" r:id="rId39"/>
    <p:sldId id="413" r:id="rId40"/>
    <p:sldId id="406" r:id="rId41"/>
    <p:sldId id="425" r:id="rId42"/>
    <p:sldId id="441" r:id="rId43"/>
    <p:sldId id="421" r:id="rId44"/>
    <p:sldId id="415" r:id="rId45"/>
    <p:sldId id="418" r:id="rId46"/>
    <p:sldId id="399" r:id="rId47"/>
    <p:sldId id="419" r:id="rId48"/>
    <p:sldId id="416" r:id="rId49"/>
    <p:sldId id="432" r:id="rId50"/>
    <p:sldId id="443" r:id="rId51"/>
    <p:sldId id="417" r:id="rId52"/>
    <p:sldId id="444" r:id="rId53"/>
    <p:sldId id="422" r:id="rId54"/>
    <p:sldId id="384" r:id="rId55"/>
    <p:sldId id="392" r:id="rId56"/>
    <p:sldId id="424" r:id="rId57"/>
    <p:sldId id="442" r:id="rId58"/>
    <p:sldId id="400" r:id="rId59"/>
    <p:sldId id="42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385"/>
            <p14:sldId id="264"/>
          </p14:sldIdLst>
        </p14:section>
        <p14:section name="Microcontrollers and Computers" id="{B55B8E8C-5EAB-4A1E-A4E9-AE5E896E46FA}">
          <p14:sldIdLst>
            <p14:sldId id="348"/>
            <p14:sldId id="434"/>
            <p14:sldId id="435"/>
            <p14:sldId id="436"/>
            <p14:sldId id="437"/>
            <p14:sldId id="438"/>
            <p14:sldId id="270"/>
            <p14:sldId id="427"/>
            <p14:sldId id="426"/>
            <p14:sldId id="439"/>
            <p14:sldId id="429"/>
            <p14:sldId id="386"/>
            <p14:sldId id="433"/>
            <p14:sldId id="440"/>
          </p14:sldIdLst>
        </p14:section>
        <p14:section name="Microcontroller Design" id="{A99267BF-6414-4838-9A55-B8A3FC6F856D}">
          <p14:sldIdLst>
            <p14:sldId id="420"/>
            <p14:sldId id="404"/>
            <p14:sldId id="387"/>
            <p14:sldId id="390"/>
            <p14:sldId id="402"/>
            <p14:sldId id="401"/>
            <p14:sldId id="445"/>
            <p14:sldId id="405"/>
            <p14:sldId id="407"/>
            <p14:sldId id="409"/>
            <p14:sldId id="411"/>
            <p14:sldId id="403"/>
            <p14:sldId id="408"/>
            <p14:sldId id="446"/>
            <p14:sldId id="394"/>
            <p14:sldId id="410"/>
            <p14:sldId id="447"/>
            <p14:sldId id="395"/>
            <p14:sldId id="412"/>
            <p14:sldId id="396"/>
            <p14:sldId id="414"/>
            <p14:sldId id="413"/>
            <p14:sldId id="406"/>
            <p14:sldId id="425"/>
            <p14:sldId id="441"/>
          </p14:sldIdLst>
        </p14:section>
        <p14:section name="Microcontroller History" id="{695CDD05-5B83-4D82-8AE0-F83421156970}">
          <p14:sldIdLst>
            <p14:sldId id="421"/>
            <p14:sldId id="415"/>
            <p14:sldId id="418"/>
            <p14:sldId id="399"/>
            <p14:sldId id="419"/>
            <p14:sldId id="416"/>
            <p14:sldId id="432"/>
            <p14:sldId id="443"/>
            <p14:sldId id="417"/>
            <p14:sldId id="444"/>
          </p14:sldIdLst>
        </p14:section>
        <p14:section name="Microbit microcontroller" id="{6F86D875-7193-43ED-B0E5-29A3666B94D2}">
          <p14:sldIdLst>
            <p14:sldId id="422"/>
            <p14:sldId id="384"/>
            <p14:sldId id="392"/>
            <p14:sldId id="424"/>
            <p14:sldId id="442"/>
            <p14:sldId id="400"/>
          </p14:sldIdLst>
        </p14:section>
        <p14:section name="Wrapup" id="{29A7F866-9DA9-446B-8359-CE426CB89C7A}">
          <p14:sldIdLst>
            <p14:sldId id="4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E7679-EA2F-4B8D-A10A-91338E1FD61D}" type="doc">
      <dgm:prSet loTypeId="urn:microsoft.com/office/officeart/2005/8/layout/pyramid1" loCatId="pyramid" qsTypeId="urn:microsoft.com/office/officeart/2005/8/quickstyle/simple1" qsCatId="simple" csTypeId="urn:microsoft.com/office/officeart/2005/8/colors/colorful1" csCatId="colorful" phldr="1"/>
      <dgm:spPr/>
    </dgm:pt>
    <dgm:pt modelId="{5006BF28-96C8-4D4D-9711-C6BB0C810E72}">
      <dgm:prSet phldrT="[Text]" custT="1"/>
      <dgm:spPr/>
      <dgm:t>
        <a:bodyPr/>
        <a:lstStyle/>
        <a:p>
          <a:r>
            <a:rPr lang="en-US" sz="2800" dirty="0"/>
            <a:t>Registers</a:t>
          </a:r>
          <a:endParaRPr lang="en-US" sz="2000" dirty="0"/>
        </a:p>
      </dgm:t>
    </dgm:pt>
    <dgm:pt modelId="{F090EBDF-3A3A-4B62-BFE2-48AF4D09D8BC}" type="parTrans" cxnId="{78A3ED01-28B4-4AA6-BCCF-43EF51848570}">
      <dgm:prSet/>
      <dgm:spPr/>
      <dgm:t>
        <a:bodyPr/>
        <a:lstStyle/>
        <a:p>
          <a:endParaRPr lang="en-US" sz="2800"/>
        </a:p>
      </dgm:t>
    </dgm:pt>
    <dgm:pt modelId="{F34F628B-3AD7-4FA1-AB09-C3232BA89035}" type="sibTrans" cxnId="{78A3ED01-28B4-4AA6-BCCF-43EF51848570}">
      <dgm:prSet/>
      <dgm:spPr/>
      <dgm:t>
        <a:bodyPr/>
        <a:lstStyle/>
        <a:p>
          <a:endParaRPr lang="en-US" sz="2800"/>
        </a:p>
      </dgm:t>
    </dgm:pt>
    <dgm:pt modelId="{D33373C4-62FB-4F41-8BB9-87C294ED69A0}">
      <dgm:prSet phldrT="[Text]" custT="1"/>
      <dgm:spPr/>
      <dgm:t>
        <a:bodyPr/>
        <a:lstStyle/>
        <a:p>
          <a:r>
            <a:rPr lang="en-US" sz="2800" dirty="0"/>
            <a:t>RAM</a:t>
          </a:r>
        </a:p>
      </dgm:t>
    </dgm:pt>
    <dgm:pt modelId="{A695BE09-B1A9-4ED4-A855-907C0B7F9945}" type="parTrans" cxnId="{A1D9148D-EEED-4A71-AF87-C84148687447}">
      <dgm:prSet/>
      <dgm:spPr/>
      <dgm:t>
        <a:bodyPr/>
        <a:lstStyle/>
        <a:p>
          <a:endParaRPr lang="en-US" sz="2800"/>
        </a:p>
      </dgm:t>
    </dgm:pt>
    <dgm:pt modelId="{903D2E35-D32F-4EE8-8F5F-7772C3263E92}" type="sibTrans" cxnId="{A1D9148D-EEED-4A71-AF87-C84148687447}">
      <dgm:prSet/>
      <dgm:spPr/>
      <dgm:t>
        <a:bodyPr/>
        <a:lstStyle/>
        <a:p>
          <a:endParaRPr lang="en-US" sz="2800"/>
        </a:p>
      </dgm:t>
    </dgm:pt>
    <dgm:pt modelId="{C1DD6A11-E2F6-4F1B-8B81-EE7996990343}">
      <dgm:prSet phldrT="[Text]" custT="1"/>
      <dgm:spPr/>
      <dgm:t>
        <a:bodyPr/>
        <a:lstStyle/>
        <a:p>
          <a:r>
            <a:rPr lang="en-US" sz="2800" dirty="0"/>
            <a:t>ROM</a:t>
          </a:r>
        </a:p>
      </dgm:t>
    </dgm:pt>
    <dgm:pt modelId="{21FB6474-CDEE-4816-BF98-3D73D0D64D9C}" type="parTrans" cxnId="{29EEB9B8-3BEA-4C32-8F8C-B3A279D32983}">
      <dgm:prSet/>
      <dgm:spPr/>
      <dgm:t>
        <a:bodyPr/>
        <a:lstStyle/>
        <a:p>
          <a:endParaRPr lang="en-US" sz="2800"/>
        </a:p>
      </dgm:t>
    </dgm:pt>
    <dgm:pt modelId="{D0992183-CD94-4BD2-9981-71CFCE6DBE83}" type="sibTrans" cxnId="{29EEB9B8-3BEA-4C32-8F8C-B3A279D32983}">
      <dgm:prSet/>
      <dgm:spPr/>
      <dgm:t>
        <a:bodyPr/>
        <a:lstStyle/>
        <a:p>
          <a:endParaRPr lang="en-US" sz="2800"/>
        </a:p>
      </dgm:t>
    </dgm:pt>
    <dgm:pt modelId="{FE7B391B-DBFF-489F-8516-5D2C6EA05E85}" type="pres">
      <dgm:prSet presAssocID="{A13E7679-EA2F-4B8D-A10A-91338E1FD61D}" presName="Name0" presStyleCnt="0">
        <dgm:presLayoutVars>
          <dgm:dir/>
          <dgm:animLvl val="lvl"/>
          <dgm:resizeHandles val="exact"/>
        </dgm:presLayoutVars>
      </dgm:prSet>
      <dgm:spPr/>
    </dgm:pt>
    <dgm:pt modelId="{E19E6A88-2E22-46A2-B840-3A6D5AD5623B}" type="pres">
      <dgm:prSet presAssocID="{5006BF28-96C8-4D4D-9711-C6BB0C810E72}" presName="Name8" presStyleCnt="0"/>
      <dgm:spPr/>
    </dgm:pt>
    <dgm:pt modelId="{06ED28A8-CC50-4399-9F70-223DB156CEA3}" type="pres">
      <dgm:prSet presAssocID="{5006BF28-96C8-4D4D-9711-C6BB0C810E72}" presName="level" presStyleLbl="node1" presStyleIdx="0" presStyleCnt="3">
        <dgm:presLayoutVars>
          <dgm:chMax val="1"/>
          <dgm:bulletEnabled val="1"/>
        </dgm:presLayoutVars>
      </dgm:prSet>
      <dgm:spPr/>
    </dgm:pt>
    <dgm:pt modelId="{C32D4DA2-C213-49E1-9800-64F2E7107B66}" type="pres">
      <dgm:prSet presAssocID="{5006BF28-96C8-4D4D-9711-C6BB0C810E7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512F98A-2CFE-4ED6-BA4F-004A741453DB}" type="pres">
      <dgm:prSet presAssocID="{D33373C4-62FB-4F41-8BB9-87C294ED69A0}" presName="Name8" presStyleCnt="0"/>
      <dgm:spPr/>
    </dgm:pt>
    <dgm:pt modelId="{ADD040FD-48F9-4D8D-A87D-1625480E82A5}" type="pres">
      <dgm:prSet presAssocID="{D33373C4-62FB-4F41-8BB9-87C294ED69A0}" presName="level" presStyleLbl="node1" presStyleIdx="1" presStyleCnt="3">
        <dgm:presLayoutVars>
          <dgm:chMax val="1"/>
          <dgm:bulletEnabled val="1"/>
        </dgm:presLayoutVars>
      </dgm:prSet>
      <dgm:spPr/>
    </dgm:pt>
    <dgm:pt modelId="{899A2D3B-C5AF-43FC-B537-DE87D1485F90}" type="pres">
      <dgm:prSet presAssocID="{D33373C4-62FB-4F41-8BB9-87C294ED69A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61109F8-A39E-4E56-98CD-8E66C2C215EB}" type="pres">
      <dgm:prSet presAssocID="{C1DD6A11-E2F6-4F1B-8B81-EE7996990343}" presName="Name8" presStyleCnt="0"/>
      <dgm:spPr/>
    </dgm:pt>
    <dgm:pt modelId="{7748A36E-DFDA-45D9-BAFD-0EF4164AB4D0}" type="pres">
      <dgm:prSet presAssocID="{C1DD6A11-E2F6-4F1B-8B81-EE7996990343}" presName="level" presStyleLbl="node1" presStyleIdx="2" presStyleCnt="3">
        <dgm:presLayoutVars>
          <dgm:chMax val="1"/>
          <dgm:bulletEnabled val="1"/>
        </dgm:presLayoutVars>
      </dgm:prSet>
      <dgm:spPr/>
    </dgm:pt>
    <dgm:pt modelId="{259C51F3-EA81-4C56-80F4-DCAE99823B9E}" type="pres">
      <dgm:prSet presAssocID="{C1DD6A11-E2F6-4F1B-8B81-EE799699034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8A3ED01-28B4-4AA6-BCCF-43EF51848570}" srcId="{A13E7679-EA2F-4B8D-A10A-91338E1FD61D}" destId="{5006BF28-96C8-4D4D-9711-C6BB0C810E72}" srcOrd="0" destOrd="0" parTransId="{F090EBDF-3A3A-4B62-BFE2-48AF4D09D8BC}" sibTransId="{F34F628B-3AD7-4FA1-AB09-C3232BA89035}"/>
    <dgm:cxn modelId="{9C387820-C3C6-4ED4-9E06-7B77B01708F6}" type="presOf" srcId="{5006BF28-96C8-4D4D-9711-C6BB0C810E72}" destId="{06ED28A8-CC50-4399-9F70-223DB156CEA3}" srcOrd="0" destOrd="0" presId="urn:microsoft.com/office/officeart/2005/8/layout/pyramid1"/>
    <dgm:cxn modelId="{DAA2043A-A144-44F5-A31A-670FBDC257BF}" type="presOf" srcId="{C1DD6A11-E2F6-4F1B-8B81-EE7996990343}" destId="{7748A36E-DFDA-45D9-BAFD-0EF4164AB4D0}" srcOrd="0" destOrd="0" presId="urn:microsoft.com/office/officeart/2005/8/layout/pyramid1"/>
    <dgm:cxn modelId="{2EEE1547-B0A7-4ECE-B6C6-B678A538FC20}" type="presOf" srcId="{C1DD6A11-E2F6-4F1B-8B81-EE7996990343}" destId="{259C51F3-EA81-4C56-80F4-DCAE99823B9E}" srcOrd="1" destOrd="0" presId="urn:microsoft.com/office/officeart/2005/8/layout/pyramid1"/>
    <dgm:cxn modelId="{A1D9148D-EEED-4A71-AF87-C84148687447}" srcId="{A13E7679-EA2F-4B8D-A10A-91338E1FD61D}" destId="{D33373C4-62FB-4F41-8BB9-87C294ED69A0}" srcOrd="1" destOrd="0" parTransId="{A695BE09-B1A9-4ED4-A855-907C0B7F9945}" sibTransId="{903D2E35-D32F-4EE8-8F5F-7772C3263E92}"/>
    <dgm:cxn modelId="{3AF7C3B0-3E8D-4110-970D-9674CAA53C57}" type="presOf" srcId="{5006BF28-96C8-4D4D-9711-C6BB0C810E72}" destId="{C32D4DA2-C213-49E1-9800-64F2E7107B66}" srcOrd="1" destOrd="0" presId="urn:microsoft.com/office/officeart/2005/8/layout/pyramid1"/>
    <dgm:cxn modelId="{29EEB9B8-3BEA-4C32-8F8C-B3A279D32983}" srcId="{A13E7679-EA2F-4B8D-A10A-91338E1FD61D}" destId="{C1DD6A11-E2F6-4F1B-8B81-EE7996990343}" srcOrd="2" destOrd="0" parTransId="{21FB6474-CDEE-4816-BF98-3D73D0D64D9C}" sibTransId="{D0992183-CD94-4BD2-9981-71CFCE6DBE83}"/>
    <dgm:cxn modelId="{D56DC1E0-C495-4F84-BC6B-E668A487B224}" type="presOf" srcId="{D33373C4-62FB-4F41-8BB9-87C294ED69A0}" destId="{ADD040FD-48F9-4D8D-A87D-1625480E82A5}" srcOrd="0" destOrd="0" presId="urn:microsoft.com/office/officeart/2005/8/layout/pyramid1"/>
    <dgm:cxn modelId="{3D2891E7-8707-455A-9443-42729D99C1E6}" type="presOf" srcId="{D33373C4-62FB-4F41-8BB9-87C294ED69A0}" destId="{899A2D3B-C5AF-43FC-B537-DE87D1485F90}" srcOrd="1" destOrd="0" presId="urn:microsoft.com/office/officeart/2005/8/layout/pyramid1"/>
    <dgm:cxn modelId="{563905FE-F6BF-4893-8794-D4D0EB2E6BE6}" type="presOf" srcId="{A13E7679-EA2F-4B8D-A10A-91338E1FD61D}" destId="{FE7B391B-DBFF-489F-8516-5D2C6EA05E85}" srcOrd="0" destOrd="0" presId="urn:microsoft.com/office/officeart/2005/8/layout/pyramid1"/>
    <dgm:cxn modelId="{C06F2CEE-FD17-4228-A3A9-AC0A1E93DE50}" type="presParOf" srcId="{FE7B391B-DBFF-489F-8516-5D2C6EA05E85}" destId="{E19E6A88-2E22-46A2-B840-3A6D5AD5623B}" srcOrd="0" destOrd="0" presId="urn:microsoft.com/office/officeart/2005/8/layout/pyramid1"/>
    <dgm:cxn modelId="{1059AF01-B694-4631-B51B-882A9780F41A}" type="presParOf" srcId="{E19E6A88-2E22-46A2-B840-3A6D5AD5623B}" destId="{06ED28A8-CC50-4399-9F70-223DB156CEA3}" srcOrd="0" destOrd="0" presId="urn:microsoft.com/office/officeart/2005/8/layout/pyramid1"/>
    <dgm:cxn modelId="{BF10444A-F4C1-4928-B3A1-E5C0A261EC8E}" type="presParOf" srcId="{E19E6A88-2E22-46A2-B840-3A6D5AD5623B}" destId="{C32D4DA2-C213-49E1-9800-64F2E7107B66}" srcOrd="1" destOrd="0" presId="urn:microsoft.com/office/officeart/2005/8/layout/pyramid1"/>
    <dgm:cxn modelId="{07A20D03-19CC-4DA7-9E86-A3DFDFCBBD34}" type="presParOf" srcId="{FE7B391B-DBFF-489F-8516-5D2C6EA05E85}" destId="{F512F98A-2CFE-4ED6-BA4F-004A741453DB}" srcOrd="1" destOrd="0" presId="urn:microsoft.com/office/officeart/2005/8/layout/pyramid1"/>
    <dgm:cxn modelId="{56CCE392-11DD-4B5E-A03E-E301BF6A1786}" type="presParOf" srcId="{F512F98A-2CFE-4ED6-BA4F-004A741453DB}" destId="{ADD040FD-48F9-4D8D-A87D-1625480E82A5}" srcOrd="0" destOrd="0" presId="urn:microsoft.com/office/officeart/2005/8/layout/pyramid1"/>
    <dgm:cxn modelId="{CCFA5132-0224-45AC-A278-CFC41AAD29B4}" type="presParOf" srcId="{F512F98A-2CFE-4ED6-BA4F-004A741453DB}" destId="{899A2D3B-C5AF-43FC-B537-DE87D1485F90}" srcOrd="1" destOrd="0" presId="urn:microsoft.com/office/officeart/2005/8/layout/pyramid1"/>
    <dgm:cxn modelId="{4CDC39DD-9B06-4D37-9519-FD99E4572F80}" type="presParOf" srcId="{FE7B391B-DBFF-489F-8516-5D2C6EA05E85}" destId="{161109F8-A39E-4E56-98CD-8E66C2C215EB}" srcOrd="2" destOrd="0" presId="urn:microsoft.com/office/officeart/2005/8/layout/pyramid1"/>
    <dgm:cxn modelId="{507584BC-DE9B-45CE-A317-C3E6A171ED05}" type="presParOf" srcId="{161109F8-A39E-4E56-98CD-8E66C2C215EB}" destId="{7748A36E-DFDA-45D9-BAFD-0EF4164AB4D0}" srcOrd="0" destOrd="0" presId="urn:microsoft.com/office/officeart/2005/8/layout/pyramid1"/>
    <dgm:cxn modelId="{914E7EAC-88D1-474C-9516-3EA59C193FC5}" type="presParOf" srcId="{161109F8-A39E-4E56-98CD-8E66C2C215EB}" destId="{259C51F3-EA81-4C56-80F4-DCAE99823B9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3E7679-EA2F-4B8D-A10A-91338E1FD61D}" type="doc">
      <dgm:prSet loTypeId="urn:microsoft.com/office/officeart/2005/8/layout/pyramid1" loCatId="pyramid" qsTypeId="urn:microsoft.com/office/officeart/2005/8/quickstyle/simple1" qsCatId="simple" csTypeId="urn:microsoft.com/office/officeart/2005/8/colors/colorful1" csCatId="colorful" phldr="1"/>
      <dgm:spPr/>
    </dgm:pt>
    <dgm:pt modelId="{5006BF28-96C8-4D4D-9711-C6BB0C810E72}">
      <dgm:prSet phldrT="[Text]" custT="1"/>
      <dgm:spPr/>
      <dgm:t>
        <a:bodyPr/>
        <a:lstStyle/>
        <a:p>
          <a:r>
            <a:rPr lang="en-US" sz="2800" dirty="0"/>
            <a:t>Registers</a:t>
          </a:r>
        </a:p>
      </dgm:t>
    </dgm:pt>
    <dgm:pt modelId="{F090EBDF-3A3A-4B62-BFE2-48AF4D09D8BC}" type="parTrans" cxnId="{78A3ED01-28B4-4AA6-BCCF-43EF51848570}">
      <dgm:prSet/>
      <dgm:spPr/>
      <dgm:t>
        <a:bodyPr/>
        <a:lstStyle/>
        <a:p>
          <a:endParaRPr lang="en-US" sz="2800"/>
        </a:p>
      </dgm:t>
    </dgm:pt>
    <dgm:pt modelId="{F34F628B-3AD7-4FA1-AB09-C3232BA89035}" type="sibTrans" cxnId="{78A3ED01-28B4-4AA6-BCCF-43EF51848570}">
      <dgm:prSet/>
      <dgm:spPr/>
      <dgm:t>
        <a:bodyPr/>
        <a:lstStyle/>
        <a:p>
          <a:endParaRPr lang="en-US" sz="2800"/>
        </a:p>
      </dgm:t>
    </dgm:pt>
    <dgm:pt modelId="{D33373C4-62FB-4F41-8BB9-87C294ED69A0}">
      <dgm:prSet phldrT="[Text]" custT="1"/>
      <dgm:spPr/>
      <dgm:t>
        <a:bodyPr/>
        <a:lstStyle/>
        <a:p>
          <a:r>
            <a:rPr lang="en-US" sz="2800" dirty="0"/>
            <a:t>RAM</a:t>
          </a:r>
        </a:p>
      </dgm:t>
    </dgm:pt>
    <dgm:pt modelId="{A695BE09-B1A9-4ED4-A855-907C0B7F9945}" type="parTrans" cxnId="{A1D9148D-EEED-4A71-AF87-C84148687447}">
      <dgm:prSet/>
      <dgm:spPr/>
      <dgm:t>
        <a:bodyPr/>
        <a:lstStyle/>
        <a:p>
          <a:endParaRPr lang="en-US" sz="2800"/>
        </a:p>
      </dgm:t>
    </dgm:pt>
    <dgm:pt modelId="{903D2E35-D32F-4EE8-8F5F-7772C3263E92}" type="sibTrans" cxnId="{A1D9148D-EEED-4A71-AF87-C84148687447}">
      <dgm:prSet/>
      <dgm:spPr/>
      <dgm:t>
        <a:bodyPr/>
        <a:lstStyle/>
        <a:p>
          <a:endParaRPr lang="en-US" sz="2800"/>
        </a:p>
      </dgm:t>
    </dgm:pt>
    <dgm:pt modelId="{C1DD6A11-E2F6-4F1B-8B81-EE7996990343}">
      <dgm:prSet phldrT="[Text]" custT="1"/>
      <dgm:spPr/>
      <dgm:t>
        <a:bodyPr/>
        <a:lstStyle/>
        <a:p>
          <a:r>
            <a:rPr lang="en-US" sz="2800" dirty="0"/>
            <a:t>ROM</a:t>
          </a:r>
        </a:p>
      </dgm:t>
    </dgm:pt>
    <dgm:pt modelId="{21FB6474-CDEE-4816-BF98-3D73D0D64D9C}" type="parTrans" cxnId="{29EEB9B8-3BEA-4C32-8F8C-B3A279D32983}">
      <dgm:prSet/>
      <dgm:spPr/>
      <dgm:t>
        <a:bodyPr/>
        <a:lstStyle/>
        <a:p>
          <a:endParaRPr lang="en-US" sz="2800"/>
        </a:p>
      </dgm:t>
    </dgm:pt>
    <dgm:pt modelId="{D0992183-CD94-4BD2-9981-71CFCE6DBE83}" type="sibTrans" cxnId="{29EEB9B8-3BEA-4C32-8F8C-B3A279D32983}">
      <dgm:prSet/>
      <dgm:spPr/>
      <dgm:t>
        <a:bodyPr/>
        <a:lstStyle/>
        <a:p>
          <a:endParaRPr lang="en-US" sz="2800"/>
        </a:p>
      </dgm:t>
    </dgm:pt>
    <dgm:pt modelId="{FE7B391B-DBFF-489F-8516-5D2C6EA05E85}" type="pres">
      <dgm:prSet presAssocID="{A13E7679-EA2F-4B8D-A10A-91338E1FD61D}" presName="Name0" presStyleCnt="0">
        <dgm:presLayoutVars>
          <dgm:dir/>
          <dgm:animLvl val="lvl"/>
          <dgm:resizeHandles val="exact"/>
        </dgm:presLayoutVars>
      </dgm:prSet>
      <dgm:spPr/>
    </dgm:pt>
    <dgm:pt modelId="{E19E6A88-2E22-46A2-B840-3A6D5AD5623B}" type="pres">
      <dgm:prSet presAssocID="{5006BF28-96C8-4D4D-9711-C6BB0C810E72}" presName="Name8" presStyleCnt="0"/>
      <dgm:spPr/>
    </dgm:pt>
    <dgm:pt modelId="{06ED28A8-CC50-4399-9F70-223DB156CEA3}" type="pres">
      <dgm:prSet presAssocID="{5006BF28-96C8-4D4D-9711-C6BB0C810E72}" presName="level" presStyleLbl="node1" presStyleIdx="0" presStyleCnt="3">
        <dgm:presLayoutVars>
          <dgm:chMax val="1"/>
          <dgm:bulletEnabled val="1"/>
        </dgm:presLayoutVars>
      </dgm:prSet>
      <dgm:spPr/>
    </dgm:pt>
    <dgm:pt modelId="{C32D4DA2-C213-49E1-9800-64F2E7107B66}" type="pres">
      <dgm:prSet presAssocID="{5006BF28-96C8-4D4D-9711-C6BB0C810E7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512F98A-2CFE-4ED6-BA4F-004A741453DB}" type="pres">
      <dgm:prSet presAssocID="{D33373C4-62FB-4F41-8BB9-87C294ED69A0}" presName="Name8" presStyleCnt="0"/>
      <dgm:spPr/>
    </dgm:pt>
    <dgm:pt modelId="{ADD040FD-48F9-4D8D-A87D-1625480E82A5}" type="pres">
      <dgm:prSet presAssocID="{D33373C4-62FB-4F41-8BB9-87C294ED69A0}" presName="level" presStyleLbl="node1" presStyleIdx="1" presStyleCnt="3">
        <dgm:presLayoutVars>
          <dgm:chMax val="1"/>
          <dgm:bulletEnabled val="1"/>
        </dgm:presLayoutVars>
      </dgm:prSet>
      <dgm:spPr/>
    </dgm:pt>
    <dgm:pt modelId="{899A2D3B-C5AF-43FC-B537-DE87D1485F90}" type="pres">
      <dgm:prSet presAssocID="{D33373C4-62FB-4F41-8BB9-87C294ED69A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61109F8-A39E-4E56-98CD-8E66C2C215EB}" type="pres">
      <dgm:prSet presAssocID="{C1DD6A11-E2F6-4F1B-8B81-EE7996990343}" presName="Name8" presStyleCnt="0"/>
      <dgm:spPr/>
    </dgm:pt>
    <dgm:pt modelId="{7748A36E-DFDA-45D9-BAFD-0EF4164AB4D0}" type="pres">
      <dgm:prSet presAssocID="{C1DD6A11-E2F6-4F1B-8B81-EE7996990343}" presName="level" presStyleLbl="node1" presStyleIdx="2" presStyleCnt="3">
        <dgm:presLayoutVars>
          <dgm:chMax val="1"/>
          <dgm:bulletEnabled val="1"/>
        </dgm:presLayoutVars>
      </dgm:prSet>
      <dgm:spPr/>
    </dgm:pt>
    <dgm:pt modelId="{259C51F3-EA81-4C56-80F4-DCAE99823B9E}" type="pres">
      <dgm:prSet presAssocID="{C1DD6A11-E2F6-4F1B-8B81-EE799699034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8A3ED01-28B4-4AA6-BCCF-43EF51848570}" srcId="{A13E7679-EA2F-4B8D-A10A-91338E1FD61D}" destId="{5006BF28-96C8-4D4D-9711-C6BB0C810E72}" srcOrd="0" destOrd="0" parTransId="{F090EBDF-3A3A-4B62-BFE2-48AF4D09D8BC}" sibTransId="{F34F628B-3AD7-4FA1-AB09-C3232BA89035}"/>
    <dgm:cxn modelId="{9C387820-C3C6-4ED4-9E06-7B77B01708F6}" type="presOf" srcId="{5006BF28-96C8-4D4D-9711-C6BB0C810E72}" destId="{06ED28A8-CC50-4399-9F70-223DB156CEA3}" srcOrd="0" destOrd="0" presId="urn:microsoft.com/office/officeart/2005/8/layout/pyramid1"/>
    <dgm:cxn modelId="{DAA2043A-A144-44F5-A31A-670FBDC257BF}" type="presOf" srcId="{C1DD6A11-E2F6-4F1B-8B81-EE7996990343}" destId="{7748A36E-DFDA-45D9-BAFD-0EF4164AB4D0}" srcOrd="0" destOrd="0" presId="urn:microsoft.com/office/officeart/2005/8/layout/pyramid1"/>
    <dgm:cxn modelId="{2EEE1547-B0A7-4ECE-B6C6-B678A538FC20}" type="presOf" srcId="{C1DD6A11-E2F6-4F1B-8B81-EE7996990343}" destId="{259C51F3-EA81-4C56-80F4-DCAE99823B9E}" srcOrd="1" destOrd="0" presId="urn:microsoft.com/office/officeart/2005/8/layout/pyramid1"/>
    <dgm:cxn modelId="{A1D9148D-EEED-4A71-AF87-C84148687447}" srcId="{A13E7679-EA2F-4B8D-A10A-91338E1FD61D}" destId="{D33373C4-62FB-4F41-8BB9-87C294ED69A0}" srcOrd="1" destOrd="0" parTransId="{A695BE09-B1A9-4ED4-A855-907C0B7F9945}" sibTransId="{903D2E35-D32F-4EE8-8F5F-7772C3263E92}"/>
    <dgm:cxn modelId="{3AF7C3B0-3E8D-4110-970D-9674CAA53C57}" type="presOf" srcId="{5006BF28-96C8-4D4D-9711-C6BB0C810E72}" destId="{C32D4DA2-C213-49E1-9800-64F2E7107B66}" srcOrd="1" destOrd="0" presId="urn:microsoft.com/office/officeart/2005/8/layout/pyramid1"/>
    <dgm:cxn modelId="{29EEB9B8-3BEA-4C32-8F8C-B3A279D32983}" srcId="{A13E7679-EA2F-4B8D-A10A-91338E1FD61D}" destId="{C1DD6A11-E2F6-4F1B-8B81-EE7996990343}" srcOrd="2" destOrd="0" parTransId="{21FB6474-CDEE-4816-BF98-3D73D0D64D9C}" sibTransId="{D0992183-CD94-4BD2-9981-71CFCE6DBE83}"/>
    <dgm:cxn modelId="{D56DC1E0-C495-4F84-BC6B-E668A487B224}" type="presOf" srcId="{D33373C4-62FB-4F41-8BB9-87C294ED69A0}" destId="{ADD040FD-48F9-4D8D-A87D-1625480E82A5}" srcOrd="0" destOrd="0" presId="urn:microsoft.com/office/officeart/2005/8/layout/pyramid1"/>
    <dgm:cxn modelId="{3D2891E7-8707-455A-9443-42729D99C1E6}" type="presOf" srcId="{D33373C4-62FB-4F41-8BB9-87C294ED69A0}" destId="{899A2D3B-C5AF-43FC-B537-DE87D1485F90}" srcOrd="1" destOrd="0" presId="urn:microsoft.com/office/officeart/2005/8/layout/pyramid1"/>
    <dgm:cxn modelId="{563905FE-F6BF-4893-8794-D4D0EB2E6BE6}" type="presOf" srcId="{A13E7679-EA2F-4B8D-A10A-91338E1FD61D}" destId="{FE7B391B-DBFF-489F-8516-5D2C6EA05E85}" srcOrd="0" destOrd="0" presId="urn:microsoft.com/office/officeart/2005/8/layout/pyramid1"/>
    <dgm:cxn modelId="{C06F2CEE-FD17-4228-A3A9-AC0A1E93DE50}" type="presParOf" srcId="{FE7B391B-DBFF-489F-8516-5D2C6EA05E85}" destId="{E19E6A88-2E22-46A2-B840-3A6D5AD5623B}" srcOrd="0" destOrd="0" presId="urn:microsoft.com/office/officeart/2005/8/layout/pyramid1"/>
    <dgm:cxn modelId="{1059AF01-B694-4631-B51B-882A9780F41A}" type="presParOf" srcId="{E19E6A88-2E22-46A2-B840-3A6D5AD5623B}" destId="{06ED28A8-CC50-4399-9F70-223DB156CEA3}" srcOrd="0" destOrd="0" presId="urn:microsoft.com/office/officeart/2005/8/layout/pyramid1"/>
    <dgm:cxn modelId="{BF10444A-F4C1-4928-B3A1-E5C0A261EC8E}" type="presParOf" srcId="{E19E6A88-2E22-46A2-B840-3A6D5AD5623B}" destId="{C32D4DA2-C213-49E1-9800-64F2E7107B66}" srcOrd="1" destOrd="0" presId="urn:microsoft.com/office/officeart/2005/8/layout/pyramid1"/>
    <dgm:cxn modelId="{07A20D03-19CC-4DA7-9E86-A3DFDFCBBD34}" type="presParOf" srcId="{FE7B391B-DBFF-489F-8516-5D2C6EA05E85}" destId="{F512F98A-2CFE-4ED6-BA4F-004A741453DB}" srcOrd="1" destOrd="0" presId="urn:microsoft.com/office/officeart/2005/8/layout/pyramid1"/>
    <dgm:cxn modelId="{56CCE392-11DD-4B5E-A03E-E301BF6A1786}" type="presParOf" srcId="{F512F98A-2CFE-4ED6-BA4F-004A741453DB}" destId="{ADD040FD-48F9-4D8D-A87D-1625480E82A5}" srcOrd="0" destOrd="0" presId="urn:microsoft.com/office/officeart/2005/8/layout/pyramid1"/>
    <dgm:cxn modelId="{CCFA5132-0224-45AC-A278-CFC41AAD29B4}" type="presParOf" srcId="{F512F98A-2CFE-4ED6-BA4F-004A741453DB}" destId="{899A2D3B-C5AF-43FC-B537-DE87D1485F90}" srcOrd="1" destOrd="0" presId="urn:microsoft.com/office/officeart/2005/8/layout/pyramid1"/>
    <dgm:cxn modelId="{4CDC39DD-9B06-4D37-9519-FD99E4572F80}" type="presParOf" srcId="{FE7B391B-DBFF-489F-8516-5D2C6EA05E85}" destId="{161109F8-A39E-4E56-98CD-8E66C2C215EB}" srcOrd="2" destOrd="0" presId="urn:microsoft.com/office/officeart/2005/8/layout/pyramid1"/>
    <dgm:cxn modelId="{507584BC-DE9B-45CE-A317-C3E6A171ED05}" type="presParOf" srcId="{161109F8-A39E-4E56-98CD-8E66C2C215EB}" destId="{7748A36E-DFDA-45D9-BAFD-0EF4164AB4D0}" srcOrd="0" destOrd="0" presId="urn:microsoft.com/office/officeart/2005/8/layout/pyramid1"/>
    <dgm:cxn modelId="{914E7EAC-88D1-474C-9516-3EA59C193FC5}" type="presParOf" srcId="{161109F8-A39E-4E56-98CD-8E66C2C215EB}" destId="{259C51F3-EA81-4C56-80F4-DCAE99823B9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D28A8-CC50-4399-9F70-223DB156CEA3}">
      <dsp:nvSpPr>
        <dsp:cNvPr id="0" name=""/>
        <dsp:cNvSpPr/>
      </dsp:nvSpPr>
      <dsp:spPr>
        <a:xfrm>
          <a:off x="1520964" y="0"/>
          <a:ext cx="1520964" cy="762000"/>
        </a:xfrm>
        <a:prstGeom prst="trapezoid">
          <a:avLst>
            <a:gd name="adj" fmla="val 9980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Registers</a:t>
          </a:r>
          <a:endParaRPr lang="en-US" sz="2000" kern="1200" dirty="0"/>
        </a:p>
      </dsp:txBody>
      <dsp:txXfrm>
        <a:off x="1520964" y="0"/>
        <a:ext cx="1520964" cy="762000"/>
      </dsp:txXfrm>
    </dsp:sp>
    <dsp:sp modelId="{ADD040FD-48F9-4D8D-A87D-1625480E82A5}">
      <dsp:nvSpPr>
        <dsp:cNvPr id="0" name=""/>
        <dsp:cNvSpPr/>
      </dsp:nvSpPr>
      <dsp:spPr>
        <a:xfrm>
          <a:off x="760482" y="761999"/>
          <a:ext cx="3041928" cy="762000"/>
        </a:xfrm>
        <a:prstGeom prst="trapezoid">
          <a:avLst>
            <a:gd name="adj" fmla="val 9980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RAM</a:t>
          </a:r>
        </a:p>
      </dsp:txBody>
      <dsp:txXfrm>
        <a:off x="1292819" y="761999"/>
        <a:ext cx="1977253" cy="762000"/>
      </dsp:txXfrm>
    </dsp:sp>
    <dsp:sp modelId="{7748A36E-DFDA-45D9-BAFD-0EF4164AB4D0}">
      <dsp:nvSpPr>
        <dsp:cNvPr id="0" name=""/>
        <dsp:cNvSpPr/>
      </dsp:nvSpPr>
      <dsp:spPr>
        <a:xfrm>
          <a:off x="0" y="1523999"/>
          <a:ext cx="4562893" cy="762000"/>
        </a:xfrm>
        <a:prstGeom prst="trapezoid">
          <a:avLst>
            <a:gd name="adj" fmla="val 9980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ROM</a:t>
          </a:r>
        </a:p>
      </dsp:txBody>
      <dsp:txXfrm>
        <a:off x="798506" y="1523999"/>
        <a:ext cx="2965880" cy="76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D28A8-CC50-4399-9F70-223DB156CEA3}">
      <dsp:nvSpPr>
        <dsp:cNvPr id="0" name=""/>
        <dsp:cNvSpPr/>
      </dsp:nvSpPr>
      <dsp:spPr>
        <a:xfrm>
          <a:off x="1520964" y="0"/>
          <a:ext cx="1520964" cy="762000"/>
        </a:xfrm>
        <a:prstGeom prst="trapezoid">
          <a:avLst>
            <a:gd name="adj" fmla="val 9980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Registers</a:t>
          </a:r>
        </a:p>
      </dsp:txBody>
      <dsp:txXfrm>
        <a:off x="1520964" y="0"/>
        <a:ext cx="1520964" cy="762000"/>
      </dsp:txXfrm>
    </dsp:sp>
    <dsp:sp modelId="{ADD040FD-48F9-4D8D-A87D-1625480E82A5}">
      <dsp:nvSpPr>
        <dsp:cNvPr id="0" name=""/>
        <dsp:cNvSpPr/>
      </dsp:nvSpPr>
      <dsp:spPr>
        <a:xfrm>
          <a:off x="760482" y="761999"/>
          <a:ext cx="3041928" cy="762000"/>
        </a:xfrm>
        <a:prstGeom prst="trapezoid">
          <a:avLst>
            <a:gd name="adj" fmla="val 9980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RAM</a:t>
          </a:r>
        </a:p>
      </dsp:txBody>
      <dsp:txXfrm>
        <a:off x="1292819" y="761999"/>
        <a:ext cx="1977253" cy="762000"/>
      </dsp:txXfrm>
    </dsp:sp>
    <dsp:sp modelId="{7748A36E-DFDA-45D9-BAFD-0EF4164AB4D0}">
      <dsp:nvSpPr>
        <dsp:cNvPr id="0" name=""/>
        <dsp:cNvSpPr/>
      </dsp:nvSpPr>
      <dsp:spPr>
        <a:xfrm>
          <a:off x="0" y="1523999"/>
          <a:ext cx="4562893" cy="762000"/>
        </a:xfrm>
        <a:prstGeom prst="trapezoid">
          <a:avLst>
            <a:gd name="adj" fmla="val 9980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ROM</a:t>
          </a:r>
        </a:p>
      </dsp:txBody>
      <dsp:txXfrm>
        <a:off x="798506" y="1523999"/>
        <a:ext cx="2965880" cy="76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Fitbit, Wearables, microcontrolles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Fitbit, Wearables, microcontrolles</a:t>
            </a:r>
          </a:p>
        </p:txBody>
      </p:sp>
    </p:spTree>
    <p:extLst>
      <p:ext uri="{BB962C8B-B14F-4D97-AF65-F5344CB8AC3E}">
        <p14:creationId xmlns:p14="http://schemas.microsoft.com/office/powerpoint/2010/main" val="290916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C17D5D61-E153-4B61-B1B4-A1FBFF1EB21D}" type="datetime1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E907F-BFEF-46F4-95CF-2468DDB6EBAA}" type="datetime1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4625-60CD-4CC2-9C1F-B24A439F6880}" type="datetime1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23FE-EADA-4EB5-9DCA-90357B969C3D}" type="datetime1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8AF67-0EC3-42D8-B2E5-E5C5CEB7722C}" type="datetime1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B92CC7-EDE7-44CD-8C16-50D9A0080C7D}" type="datetime1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77E600C-9346-4C40-B4D6-D786B0D8C3AF}" type="datetime1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fixit.com/Teardown/Fitbit+Flex+Teardown/1605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fixit.com/Teardown/MacBook+Air+13-Inch+Mid+2013+Teardown/15042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ordicsemi.com/bundle/ps_nrf52833/page/keyfeatures_html5.html" TargetMode="External"/><Relationship Id="rId2" Type="http://schemas.openxmlformats.org/officeDocument/2006/relationships/hyperlink" Target="https://infocenter.nordicsemi.com/index.jsp?topic=%2Fps_nrf52833%2Fkeyfeatures_html5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-be.nordicsemi.com/bundle/ps_nrf52833/attach/nRF52833_PS_v1.7.pdf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02</a:t>
            </a:r>
            <a:br>
              <a:rPr lang="en-US" dirty="0"/>
            </a:br>
            <a:r>
              <a:rPr lang="en-US" dirty="0"/>
              <a:t>Microcontrollers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Microcontroller System Design</a:t>
            </a:r>
          </a:p>
          <a:p>
            <a:r>
              <a:rPr lang="en-US" dirty="0"/>
              <a:t>Branden Ghena – Fall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2" y="1991486"/>
            <a:ext cx="3395467" cy="339546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410E81D-7195-F275-CB33-7F75F5F4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a Fitbit?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F86C20-3964-BD1E-525A-55AEEE398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8499" y="1143000"/>
            <a:ext cx="7071895" cy="5029200"/>
          </a:xfrm>
        </p:spPr>
        <p:txBody>
          <a:bodyPr/>
          <a:lstStyle/>
          <a:p>
            <a:r>
              <a:rPr lang="en-US" dirty="0"/>
              <a:t>Fitbit flex (circa 2013)</a:t>
            </a:r>
          </a:p>
          <a:p>
            <a:endParaRPr lang="en-US" dirty="0"/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Counts your steps</a:t>
            </a:r>
          </a:p>
          <a:p>
            <a:pPr lvl="1"/>
            <a:r>
              <a:rPr lang="en-US" dirty="0"/>
              <a:t>Reports via Bluetooth Low Energy</a:t>
            </a:r>
          </a:p>
          <a:p>
            <a:pPr lvl="1"/>
            <a:r>
              <a:rPr lang="en-US" dirty="0"/>
              <a:t>Lights up some LEDs based on your goals</a:t>
            </a:r>
          </a:p>
          <a:p>
            <a:pPr lvl="1"/>
            <a:r>
              <a:rPr lang="en-US" dirty="0"/>
              <a:t>Vibrates when its battery is 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352D8-3514-4737-A37D-5D7A9D9D4176}"/>
              </a:ext>
            </a:extLst>
          </p:cNvPr>
          <p:cNvSpPr txBox="1"/>
          <p:nvPr/>
        </p:nvSpPr>
        <p:spPr>
          <a:xfrm>
            <a:off x="5728437" y="6172200"/>
            <a:ext cx="5118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https://www.ifixit.com/Teardown/Fitbit+Flex+Teardown/16050</a:t>
            </a: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52FF23-3EFC-BF54-A120-07BC667E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D97DCF67-0340-7D29-D5E6-CA78F14B7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02" y="508476"/>
            <a:ext cx="8802798" cy="6602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32" y="1991486"/>
            <a:ext cx="3395467" cy="339546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410E81D-7195-F275-CB33-7F75F5F4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Fitbit teardown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F23FB-5740-63E6-4338-006DB8FC4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47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C4A46-3BF9-CC1C-6C21-5BB5E1279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100" y="228600"/>
            <a:ext cx="8240294" cy="685800"/>
          </a:xfrm>
        </p:spPr>
        <p:txBody>
          <a:bodyPr/>
          <a:lstStyle/>
          <a:p>
            <a:r>
              <a:rPr lang="en-US" dirty="0"/>
              <a:t>Fitbit circuit board front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6756B-C3BD-82E5-8F02-DB758DAEC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099" y="1143000"/>
            <a:ext cx="8240295" cy="5029200"/>
          </a:xfrm>
        </p:spPr>
        <p:txBody>
          <a:bodyPr/>
          <a:lstStyle/>
          <a:p>
            <a:r>
              <a:rPr lang="en-US" dirty="0"/>
              <a:t>Red (top)</a:t>
            </a:r>
          </a:p>
          <a:p>
            <a:pPr lvl="1"/>
            <a:r>
              <a:rPr lang="en-US" dirty="0" err="1"/>
              <a:t>STMicro</a:t>
            </a:r>
            <a:r>
              <a:rPr lang="en-US" dirty="0"/>
              <a:t> 32L151C6 Microcontroller</a:t>
            </a:r>
          </a:p>
          <a:p>
            <a:pPr lvl="1"/>
            <a:endParaRPr lang="en-US" dirty="0"/>
          </a:p>
          <a:p>
            <a:r>
              <a:rPr lang="en-US" dirty="0"/>
              <a:t>Blue (left)</a:t>
            </a:r>
          </a:p>
          <a:p>
            <a:pPr lvl="1"/>
            <a:r>
              <a:rPr lang="en-US" dirty="0"/>
              <a:t>TI BQ24040 Battery Charger</a:t>
            </a:r>
          </a:p>
          <a:p>
            <a:pPr lvl="1"/>
            <a:endParaRPr lang="en-US" dirty="0"/>
          </a:p>
          <a:p>
            <a:r>
              <a:rPr lang="en-US" dirty="0"/>
              <a:t>Yellow (right)</a:t>
            </a:r>
          </a:p>
          <a:p>
            <a:pPr lvl="1"/>
            <a:r>
              <a:rPr lang="en-US" dirty="0" err="1"/>
              <a:t>STMicro</a:t>
            </a:r>
            <a:r>
              <a:rPr lang="en-US" dirty="0"/>
              <a:t> LIS2DH Accelerometer</a:t>
            </a:r>
          </a:p>
          <a:p>
            <a:pPr lvl="1"/>
            <a:endParaRPr lang="en-US" dirty="0"/>
          </a:p>
          <a:p>
            <a:r>
              <a:rPr lang="en-US" dirty="0"/>
              <a:t>Orange (bottom)</a:t>
            </a:r>
          </a:p>
          <a:p>
            <a:pPr lvl="1"/>
            <a:r>
              <a:rPr lang="en-US" dirty="0"/>
              <a:t>Nordic nRF8001 Bluetooth Low Energy Radio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CF167D-9F2A-28D1-3666-E9F8E9EAB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B2D21E-C7EF-DD88-93DE-107B9C315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1696" y="419100"/>
            <a:ext cx="2667842" cy="630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F7F8CAD-B982-F6FB-0496-CEC81787D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96601" y="914400"/>
            <a:ext cx="1542798" cy="396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CB121-65AD-2571-0529-92E5DCCEFB9B}"/>
              </a:ext>
            </a:extLst>
          </p:cNvPr>
          <p:cNvSpPr txBox="1"/>
          <p:nvPr/>
        </p:nvSpPr>
        <p:spPr>
          <a:xfrm>
            <a:off x="9967099" y="268069"/>
            <a:ext cx="1542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back is uninteresting</a:t>
            </a:r>
          </a:p>
        </p:txBody>
      </p:sp>
    </p:spTree>
    <p:extLst>
      <p:ext uri="{BB962C8B-B14F-4D97-AF65-F5344CB8AC3E}">
        <p14:creationId xmlns:p14="http://schemas.microsoft.com/office/powerpoint/2010/main" val="1880878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8753-FB06-1677-17E1-91EE8DC9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Fitbit as a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52C9B-B837-831C-C9F9-B8B9ACE84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3" y="1143000"/>
            <a:ext cx="6444559" cy="5029200"/>
          </a:xfrm>
        </p:spPr>
        <p:txBody>
          <a:bodyPr/>
          <a:lstStyle/>
          <a:p>
            <a:r>
              <a:rPr lang="en-US" dirty="0"/>
              <a:t>Computers </a:t>
            </a:r>
            <a:r>
              <a:rPr lang="en-US" i="1" dirty="0"/>
              <a:t>usually</a:t>
            </a:r>
            <a:r>
              <a:rPr lang="en-US" dirty="0"/>
              <a:t> need</a:t>
            </a:r>
          </a:p>
          <a:p>
            <a:pPr lvl="1"/>
            <a:r>
              <a:rPr lang="en-US" dirty="0"/>
              <a:t>Processor</a:t>
            </a:r>
          </a:p>
          <a:p>
            <a:pPr lvl="1"/>
            <a:r>
              <a:rPr lang="en-US" dirty="0"/>
              <a:t>Memory (RAM)</a:t>
            </a:r>
          </a:p>
          <a:p>
            <a:pPr lvl="1"/>
            <a:r>
              <a:rPr lang="en-US" dirty="0"/>
              <a:t>Storage (Flash/SSD)</a:t>
            </a:r>
          </a:p>
          <a:p>
            <a:pPr lvl="1"/>
            <a:r>
              <a:rPr lang="en-US" dirty="0"/>
              <a:t>External communication</a:t>
            </a:r>
          </a:p>
          <a:p>
            <a:pPr lvl="2"/>
            <a:r>
              <a:rPr lang="en-US" dirty="0"/>
              <a:t>USB, Thunderbolt, SATA, HDMI, WiFi</a:t>
            </a:r>
          </a:p>
          <a:p>
            <a:pPr lvl="1"/>
            <a:r>
              <a:rPr lang="en-US" dirty="0"/>
              <a:t>Power management</a:t>
            </a:r>
          </a:p>
          <a:p>
            <a:pPr lvl="2"/>
            <a:r>
              <a:rPr lang="en-US" dirty="0"/>
              <a:t>Maybe batteries and charging</a:t>
            </a:r>
          </a:p>
          <a:p>
            <a:pPr lvl="1"/>
            <a:r>
              <a:rPr lang="en-US" dirty="0"/>
              <a:t>Something to connect it all: motherboard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3F3A4-4637-3F88-6E9E-8613C1A3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067C66-95F1-086F-7C3D-96A918E525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46514" y="1143000"/>
            <a:ext cx="4237893" cy="5029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Microcontroller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Bluetooth radio</a:t>
            </a:r>
          </a:p>
          <a:p>
            <a:pPr lvl="1"/>
            <a:r>
              <a:rPr lang="en-US" dirty="0"/>
              <a:t>Vibratory motor</a:t>
            </a:r>
          </a:p>
          <a:p>
            <a:pPr lvl="1"/>
            <a:r>
              <a:rPr lang="en-US" dirty="0"/>
              <a:t>Battery and power management</a:t>
            </a:r>
          </a:p>
          <a:p>
            <a:pPr lvl="1"/>
            <a:r>
              <a:rPr lang="en-US" dirty="0"/>
              <a:t>Circuit board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F6EEA80-D02B-F966-EEA5-ACFFF428ED25}"/>
              </a:ext>
            </a:extLst>
          </p:cNvPr>
          <p:cNvSpPr/>
          <p:nvPr/>
        </p:nvSpPr>
        <p:spPr>
          <a:xfrm>
            <a:off x="4240061" y="1622122"/>
            <a:ext cx="732772" cy="1177446"/>
          </a:xfrm>
          <a:prstGeom prst="rightBrace">
            <a:avLst>
              <a:gd name="adj1" fmla="val 3014"/>
              <a:gd name="adj2" fmla="val 4734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DD22ED0-596C-84F5-2BF1-41ACD6ABEF11}"/>
              </a:ext>
            </a:extLst>
          </p:cNvPr>
          <p:cNvSpPr/>
          <p:nvPr/>
        </p:nvSpPr>
        <p:spPr>
          <a:xfrm>
            <a:off x="6964471" y="3123678"/>
            <a:ext cx="895612" cy="2035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85D95B1-EEDD-42F8-36FF-953A905FF926}"/>
              </a:ext>
            </a:extLst>
          </p:cNvPr>
          <p:cNvSpPr/>
          <p:nvPr/>
        </p:nvSpPr>
        <p:spPr>
          <a:xfrm>
            <a:off x="5874707" y="3708226"/>
            <a:ext cx="1985376" cy="20354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65BF264-E25E-5AEF-730E-76EB66B11A03}"/>
              </a:ext>
            </a:extLst>
          </p:cNvPr>
          <p:cNvSpPr/>
          <p:nvPr/>
        </p:nvSpPr>
        <p:spPr>
          <a:xfrm>
            <a:off x="6964471" y="4384110"/>
            <a:ext cx="895612" cy="20354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01AE97-DB75-FFEA-2AFB-ABC65E970EA9}"/>
              </a:ext>
            </a:extLst>
          </p:cNvPr>
          <p:cNvSpPr/>
          <p:nvPr/>
        </p:nvSpPr>
        <p:spPr>
          <a:xfrm>
            <a:off x="5104355" y="2075406"/>
            <a:ext cx="2633597" cy="203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62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95FA-C828-383C-8784-870B6A13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Sidebar: you could make a Fitbit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CAAE2-F9BF-1CBB-E4AF-1CED5E8E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those parts are commercially available, so you could make your own Fitbit if you wanted to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circuit board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Buy those parts and solder them 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some embedded software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plastic case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… build a big software backend for everything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You’ve got a Fitbit!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C03F0-220B-A421-96F3-F89ECA29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43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91D4-F0DF-4815-921D-5510C3F9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computer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4219D-D66F-4532-B1F0-30E1AA41E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486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Microprocessor (MPU or Processor)</a:t>
            </a:r>
          </a:p>
          <a:p>
            <a:pPr lvl="1"/>
            <a:r>
              <a:rPr lang="en-US" dirty="0"/>
              <a:t>CPU + Bus/Pins</a:t>
            </a:r>
          </a:p>
          <a:p>
            <a:pPr lvl="1"/>
            <a:r>
              <a:rPr lang="en-US" dirty="0"/>
              <a:t>No memory or peripherals</a:t>
            </a:r>
          </a:p>
          <a:p>
            <a:pPr lvl="1"/>
            <a:endParaRPr lang="en-US" dirty="0"/>
          </a:p>
          <a:p>
            <a:r>
              <a:rPr lang="en-US" dirty="0"/>
              <a:t>Microcontroller (MCU)</a:t>
            </a:r>
          </a:p>
          <a:p>
            <a:pPr lvl="1"/>
            <a:r>
              <a:rPr lang="en-US" dirty="0"/>
              <a:t>CPU + Pins + Memory + Peripherals</a:t>
            </a:r>
          </a:p>
          <a:p>
            <a:pPr lvl="1"/>
            <a:r>
              <a:rPr lang="en-US" dirty="0"/>
              <a:t>Peripherals: separate hardware units within chip</a:t>
            </a:r>
          </a:p>
          <a:p>
            <a:pPr lvl="2"/>
            <a:r>
              <a:rPr lang="en-US" dirty="0"/>
              <a:t>Often I/O interfaces</a:t>
            </a:r>
          </a:p>
          <a:p>
            <a:pPr lvl="2"/>
            <a:endParaRPr lang="en-US" dirty="0"/>
          </a:p>
          <a:p>
            <a:r>
              <a:rPr lang="en-US" dirty="0"/>
              <a:t>System on a Chip (SoC)</a:t>
            </a:r>
          </a:p>
          <a:p>
            <a:pPr lvl="1"/>
            <a:r>
              <a:rPr lang="en-US" dirty="0"/>
              <a:t>Microcontroller + Extensive Peripherals</a:t>
            </a:r>
          </a:p>
          <a:p>
            <a:pPr lvl="1"/>
            <a:r>
              <a:rPr lang="en-US" dirty="0"/>
              <a:t>Example: Radios or ML Accelerators</a:t>
            </a:r>
          </a:p>
          <a:p>
            <a:pPr lvl="1"/>
            <a:r>
              <a:rPr lang="en-US" dirty="0"/>
              <a:t>Essentially multiple chips combined</a:t>
            </a:r>
          </a:p>
          <a:p>
            <a:pPr lvl="1"/>
            <a:endParaRPr lang="en-US" dirty="0"/>
          </a:p>
          <a:p>
            <a:r>
              <a:rPr lang="en-US" dirty="0"/>
              <a:t>Evolution of increased complexity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8E49E-191F-4593-9903-F77CEBB4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Intel 8080 - Wikipedia">
            <a:extLst>
              <a:ext uri="{FF2B5EF4-FFF2-40B4-BE49-F238E27FC236}">
                <a16:creationId xmlns:a16="http://schemas.microsoft.com/office/drawing/2014/main" id="{0593F0BF-98E0-4BA1-8D6F-1B7E2B10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85" y="228600"/>
            <a:ext cx="2934109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 MSP430 - Wikipedia">
            <a:extLst>
              <a:ext uri="{FF2B5EF4-FFF2-40B4-BE49-F238E27FC236}">
                <a16:creationId xmlns:a16="http://schemas.microsoft.com/office/drawing/2014/main" id="{0235D403-3662-4A75-9241-5DC3E54B9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84" y="2187575"/>
            <a:ext cx="2237616" cy="223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dic Semicon|Nordic Semicon NRF52832-QFAA-R|RF Transceiver ICs|LCSC">
            <a:extLst>
              <a:ext uri="{FF2B5EF4-FFF2-40B4-BE49-F238E27FC236}">
                <a16:creationId xmlns:a16="http://schemas.microsoft.com/office/drawing/2014/main" id="{2E54E05F-0E61-4C60-8CD3-3828F5DCC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46283" y="4412044"/>
            <a:ext cx="2310031" cy="176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1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1C7D-E370-6F77-8567-3BAF2E35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Extend your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6530E-9CEB-7EF3-DDBC-0CB55537E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Microprocessor (MPU or Processor)</a:t>
            </a:r>
          </a:p>
          <a:p>
            <a:pPr lvl="1"/>
            <a:r>
              <a:rPr lang="en-US" sz="2000" dirty="0"/>
              <a:t>CPU + Bus/Pins</a:t>
            </a:r>
          </a:p>
          <a:p>
            <a:pPr lvl="1"/>
            <a:r>
              <a:rPr lang="en-US" sz="2000" dirty="0"/>
              <a:t>No memory or peripherals</a:t>
            </a:r>
          </a:p>
          <a:p>
            <a:pPr lvl="1"/>
            <a:endParaRPr lang="en-US" sz="2000" dirty="0"/>
          </a:p>
          <a:p>
            <a:r>
              <a:rPr lang="en-US" sz="2400" dirty="0"/>
              <a:t>Microcontroller (MCU)</a:t>
            </a:r>
          </a:p>
          <a:p>
            <a:pPr lvl="1"/>
            <a:r>
              <a:rPr lang="en-US" sz="2000" dirty="0"/>
              <a:t>CPU + Pins + Memory + Peripherals</a:t>
            </a:r>
          </a:p>
          <a:p>
            <a:pPr lvl="1"/>
            <a:r>
              <a:rPr lang="en-US" sz="2000" dirty="0"/>
              <a:t>Peripherals: separate hardware units within chip</a:t>
            </a:r>
          </a:p>
          <a:p>
            <a:pPr lvl="2"/>
            <a:r>
              <a:rPr lang="en-US" sz="2000" dirty="0"/>
              <a:t>Often I/O interfaces</a:t>
            </a:r>
          </a:p>
          <a:p>
            <a:pPr lvl="1"/>
            <a:endParaRPr lang="en-US" sz="1800" dirty="0"/>
          </a:p>
          <a:p>
            <a:r>
              <a:rPr lang="en-US" b="1" dirty="0"/>
              <a:t>Why ever build a computer with a Microprocessor?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2D9A6-E106-C71F-F227-8275F915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2" descr="Intel 8080 - Wikipedia">
            <a:extLst>
              <a:ext uri="{FF2B5EF4-FFF2-40B4-BE49-F238E27FC236}">
                <a16:creationId xmlns:a16="http://schemas.microsoft.com/office/drawing/2014/main" id="{FA8D36BA-245D-325D-03DF-EB9433F3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85" y="228600"/>
            <a:ext cx="2934109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I MSP430 - Wikipedia">
            <a:extLst>
              <a:ext uri="{FF2B5EF4-FFF2-40B4-BE49-F238E27FC236}">
                <a16:creationId xmlns:a16="http://schemas.microsoft.com/office/drawing/2014/main" id="{5E3EBD0C-703A-504F-2F74-E42AC1238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84" y="2187575"/>
            <a:ext cx="2237616" cy="223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59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1C7D-E370-6F77-8567-3BAF2E35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Extend your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6530E-9CEB-7EF3-DDBC-0CB55537E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Microprocessor (MPU or Processor)</a:t>
            </a:r>
          </a:p>
          <a:p>
            <a:pPr lvl="1"/>
            <a:r>
              <a:rPr lang="en-US" sz="2000" dirty="0"/>
              <a:t>CPU + Bus/Pins</a:t>
            </a:r>
          </a:p>
          <a:p>
            <a:pPr lvl="1"/>
            <a:r>
              <a:rPr lang="en-US" sz="2000" dirty="0"/>
              <a:t>No memory or peripherals</a:t>
            </a:r>
          </a:p>
          <a:p>
            <a:pPr lvl="1"/>
            <a:endParaRPr lang="en-US" sz="2000" dirty="0"/>
          </a:p>
          <a:p>
            <a:r>
              <a:rPr lang="en-US" sz="2400" dirty="0"/>
              <a:t>Microcontroller (MCU)</a:t>
            </a:r>
          </a:p>
          <a:p>
            <a:pPr lvl="1"/>
            <a:r>
              <a:rPr lang="en-US" sz="2000" dirty="0"/>
              <a:t>CPU + Pins + Memory + Peripherals</a:t>
            </a:r>
          </a:p>
          <a:p>
            <a:pPr lvl="1"/>
            <a:r>
              <a:rPr lang="en-US" sz="2000" dirty="0"/>
              <a:t>Peripherals: separate hardware units within chip</a:t>
            </a:r>
          </a:p>
          <a:p>
            <a:pPr lvl="2"/>
            <a:r>
              <a:rPr lang="en-US" sz="2000" dirty="0"/>
              <a:t>Often I/O interfaces</a:t>
            </a:r>
          </a:p>
          <a:p>
            <a:pPr lvl="1"/>
            <a:endParaRPr lang="en-US" sz="1800" dirty="0"/>
          </a:p>
          <a:p>
            <a:r>
              <a:rPr lang="en-US" b="1" dirty="0"/>
              <a:t>Why ever build a computer with a Microprocessor?</a:t>
            </a:r>
          </a:p>
          <a:p>
            <a:pPr lvl="1"/>
            <a:r>
              <a:rPr lang="en-US" dirty="0"/>
              <a:t>Microcontrollers have limited choice about memory or peripherals</a:t>
            </a:r>
          </a:p>
          <a:p>
            <a:pPr lvl="1"/>
            <a:r>
              <a:rPr lang="en-US" dirty="0"/>
              <a:t>Microcontroller memory/peripherals are more basic, because they have to fit together inside one chip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2D9A6-E106-C71F-F227-8275F915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 descr="Intel 8080 - Wikipedia">
            <a:extLst>
              <a:ext uri="{FF2B5EF4-FFF2-40B4-BE49-F238E27FC236}">
                <a16:creationId xmlns:a16="http://schemas.microsoft.com/office/drawing/2014/main" id="{FA8D36BA-245D-325D-03DF-EB9433F3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85" y="228600"/>
            <a:ext cx="2934109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I MSP430 - Wikipedia">
            <a:extLst>
              <a:ext uri="{FF2B5EF4-FFF2-40B4-BE49-F238E27FC236}">
                <a16:creationId xmlns:a16="http://schemas.microsoft.com/office/drawing/2014/main" id="{5E3EBD0C-703A-504F-2F74-E42AC1238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84" y="2187575"/>
            <a:ext cx="2237616" cy="223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220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Microcontrollers and Computers</a:t>
            </a:r>
          </a:p>
          <a:p>
            <a:r>
              <a:rPr lang="en-US" b="1" dirty="0"/>
              <a:t>Microcontroller Design</a:t>
            </a:r>
          </a:p>
          <a:p>
            <a:r>
              <a:rPr lang="en-US" dirty="0"/>
              <a:t>Microcontroller History</a:t>
            </a:r>
          </a:p>
          <a:p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microcontroller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5605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A7BA-E6D6-4E9F-967E-2E02EDF2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microcontroller 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3B8A-8FAB-4A86-A6F3-116F0BCD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C8520-7F90-496F-B345-31E6C8CBC5EB}"/>
              </a:ext>
            </a:extLst>
          </p:cNvPr>
          <p:cNvSpPr/>
          <p:nvPr/>
        </p:nvSpPr>
        <p:spPr>
          <a:xfrm>
            <a:off x="2474494" y="1412875"/>
            <a:ext cx="7239000" cy="44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Microcontroller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9C9A11-B081-4142-A60D-5B5850F9A907}"/>
              </a:ext>
            </a:extLst>
          </p:cNvPr>
          <p:cNvSpPr/>
          <p:nvPr/>
        </p:nvSpPr>
        <p:spPr>
          <a:xfrm>
            <a:off x="2829091" y="2300871"/>
            <a:ext cx="3126206" cy="14742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2165A4-3891-4101-8D4E-43884C92535B}"/>
              </a:ext>
            </a:extLst>
          </p:cNvPr>
          <p:cNvSpPr/>
          <p:nvPr/>
        </p:nvSpPr>
        <p:spPr>
          <a:xfrm>
            <a:off x="2801685" y="4841879"/>
            <a:ext cx="3126206" cy="812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18E8C1-C982-41ED-8C7F-BD9291738FD4}"/>
              </a:ext>
            </a:extLst>
          </p:cNvPr>
          <p:cNvSpPr/>
          <p:nvPr/>
        </p:nvSpPr>
        <p:spPr>
          <a:xfrm rot="16200000">
            <a:off x="6037847" y="2759074"/>
            <a:ext cx="3126206" cy="812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Peripherals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289CBA-64E5-4BE2-93A8-6EFD31184380}"/>
              </a:ext>
            </a:extLst>
          </p:cNvPr>
          <p:cNvSpPr/>
          <p:nvPr/>
        </p:nvSpPr>
        <p:spPr>
          <a:xfrm rot="16200000">
            <a:off x="8098588" y="2759074"/>
            <a:ext cx="3126206" cy="812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Pins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928C963A-FBB5-40A7-85B5-22E98BB24576}"/>
              </a:ext>
            </a:extLst>
          </p:cNvPr>
          <p:cNvSpPr/>
          <p:nvPr/>
        </p:nvSpPr>
        <p:spPr>
          <a:xfrm>
            <a:off x="5990388" y="2695072"/>
            <a:ext cx="11884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AEFAFE2-DB95-4729-BC6E-7670308223B5}"/>
              </a:ext>
            </a:extLst>
          </p:cNvPr>
          <p:cNvSpPr/>
          <p:nvPr/>
        </p:nvSpPr>
        <p:spPr>
          <a:xfrm>
            <a:off x="8023059" y="2695072"/>
            <a:ext cx="12392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22D49D5-F455-41A5-9026-8761CDFC06AF}"/>
              </a:ext>
            </a:extLst>
          </p:cNvPr>
          <p:cNvSpPr/>
          <p:nvPr/>
        </p:nvSpPr>
        <p:spPr>
          <a:xfrm rot="5400000">
            <a:off x="3858792" y="3965577"/>
            <a:ext cx="106680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6F8AF-3BDA-4CF4-9D20-28BA9971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2E9D0-4713-4A1D-813E-F7DEDEACE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“official” lab this Friday</a:t>
            </a:r>
          </a:p>
          <a:p>
            <a:endParaRPr lang="en-US" dirty="0"/>
          </a:p>
          <a:p>
            <a:r>
              <a:rPr lang="en-US" dirty="0"/>
              <a:t>Personal Software Setup will be posted tonight</a:t>
            </a:r>
          </a:p>
          <a:p>
            <a:pPr lvl="1"/>
            <a:r>
              <a:rPr lang="en-US" dirty="0"/>
              <a:t>At some point</a:t>
            </a:r>
          </a:p>
          <a:p>
            <a:pPr lvl="1"/>
            <a:r>
              <a:rPr lang="en-US" dirty="0"/>
              <a:t>Gotta finish updating it</a:t>
            </a:r>
          </a:p>
          <a:p>
            <a:endParaRPr lang="en-US" dirty="0"/>
          </a:p>
          <a:p>
            <a:r>
              <a:rPr lang="en-US" dirty="0"/>
              <a:t>Office hours will start sometime next week</a:t>
            </a:r>
          </a:p>
          <a:p>
            <a:pPr lvl="1"/>
            <a:r>
              <a:rPr lang="en-US" dirty="0"/>
              <a:t>If you need help with the software setup, always feel free to reach out on Piazza!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DA3D2-0DD6-402A-BF90-A9C1A8D9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8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123A-8DDE-4F89-AA12-8D6E14FA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9067-E6DA-4EE2-A6E6-C8B2F99B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Microcontroller needs to execute software instructions</a:t>
            </a:r>
          </a:p>
          <a:p>
            <a:endParaRPr lang="en-US" dirty="0"/>
          </a:p>
          <a:p>
            <a:r>
              <a:rPr lang="en-US" dirty="0"/>
              <a:t>Emphasis: simple and reliable</a:t>
            </a:r>
          </a:p>
          <a:p>
            <a:pPr lvl="1"/>
            <a:r>
              <a:rPr lang="en-US" dirty="0"/>
              <a:t>i.e. </a:t>
            </a:r>
            <a:r>
              <a:rPr lang="en-US" b="1" dirty="0"/>
              <a:t>not</a:t>
            </a:r>
            <a:r>
              <a:rPr lang="en-US" dirty="0"/>
              <a:t> x86 CISC</a:t>
            </a:r>
          </a:p>
          <a:p>
            <a:pPr lvl="1"/>
            <a:endParaRPr lang="en-US" dirty="0"/>
          </a:p>
          <a:p>
            <a:r>
              <a:rPr lang="en-US" dirty="0"/>
              <a:t>Often simple, in-order, short-pipeline RISC architectures</a:t>
            </a:r>
          </a:p>
          <a:p>
            <a:pPr lvl="1"/>
            <a:r>
              <a:rPr lang="en-US" dirty="0"/>
              <a:t>Literally a three-stage pipeline you may have learned in CS361</a:t>
            </a:r>
          </a:p>
          <a:p>
            <a:pPr lvl="1"/>
            <a:endParaRPr lang="en-US" dirty="0"/>
          </a:p>
          <a:p>
            <a:r>
              <a:rPr lang="en-US" dirty="0"/>
              <a:t>Many different ISAs are possible</a:t>
            </a:r>
          </a:p>
          <a:p>
            <a:pPr lvl="1"/>
            <a:r>
              <a:rPr lang="en-US" dirty="0"/>
              <a:t>Custom ISAs and ARM (ARMv7E-M) are both common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78D96-2DFC-4902-A7DD-9B7DA5F5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123A-8DDE-4F89-AA12-8D6E14FA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Instruction Set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9067-E6DA-4EE2-A6E6-C8B2F99B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ISA includes the actual instructions as well as the model for how the computer interacts with memory</a:t>
            </a:r>
          </a:p>
          <a:p>
            <a:pPr lvl="1"/>
            <a:r>
              <a:rPr lang="en-US" dirty="0"/>
              <a:t>Registers, reading/writing, etc.</a:t>
            </a:r>
          </a:p>
          <a:p>
            <a:endParaRPr lang="en-US" dirty="0"/>
          </a:p>
          <a:p>
            <a:r>
              <a:rPr lang="en-US" dirty="0"/>
              <a:t>Does the ISA for a microcontroller matter if you’re not programming in assembly? (and I promise we won’t)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78D96-2DFC-4902-A7DD-9B7DA5F5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19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123A-8DDE-4F89-AA12-8D6E14FA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Instruction Set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9067-E6DA-4EE2-A6E6-C8B2F99B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ISA includes the actual instructions as well as the model for how the computer interacts with memory</a:t>
            </a:r>
          </a:p>
          <a:p>
            <a:pPr lvl="1"/>
            <a:r>
              <a:rPr lang="en-US" dirty="0"/>
              <a:t>Registers, reading/writing, etc.</a:t>
            </a:r>
          </a:p>
          <a:p>
            <a:endParaRPr lang="en-US" dirty="0"/>
          </a:p>
          <a:p>
            <a:r>
              <a:rPr lang="en-US" dirty="0"/>
              <a:t>Does the ISA for a microcontroller matter if you’re not programming in assembly? (and I promise we won’t)</a:t>
            </a:r>
          </a:p>
          <a:p>
            <a:pPr lvl="1"/>
            <a:r>
              <a:rPr lang="en-US" dirty="0"/>
              <a:t>Yes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Differences in instruction efficiency and amount are important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Differences in compiler support are VERY important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78D96-2DFC-4902-A7DD-9B7DA5F5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99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D3296-151B-46A3-9138-FFF4255E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design choices for embedded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D79B5-80DB-49DA-9265-E3EA50147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many bits is the architecture?</a:t>
            </a:r>
          </a:p>
          <a:p>
            <a:pPr lvl="1"/>
            <a:r>
              <a:rPr lang="en-US" dirty="0"/>
              <a:t>8-bit and 16-bit not uncommon</a:t>
            </a:r>
          </a:p>
          <a:p>
            <a:pPr lvl="1"/>
            <a:r>
              <a:rPr lang="en-US" dirty="0"/>
              <a:t>64-bit is very rare (who has that much memory?)</a:t>
            </a:r>
          </a:p>
          <a:p>
            <a:pPr lvl="2"/>
            <a:endParaRPr lang="en-US" dirty="0"/>
          </a:p>
          <a:p>
            <a:r>
              <a:rPr lang="en-US" dirty="0"/>
              <a:t>What instructions are supported?</a:t>
            </a:r>
          </a:p>
          <a:p>
            <a:pPr lvl="1"/>
            <a:r>
              <a:rPr lang="en-US" dirty="0"/>
              <a:t>Normal stuff yes</a:t>
            </a:r>
          </a:p>
          <a:p>
            <a:pPr lvl="1"/>
            <a:r>
              <a:rPr lang="en-US" dirty="0"/>
              <a:t>What about single-cycle multiply?</a:t>
            </a:r>
          </a:p>
          <a:p>
            <a:pPr lvl="1"/>
            <a:r>
              <a:rPr lang="en-US" dirty="0"/>
              <a:t>What about floating-point operations?</a:t>
            </a:r>
          </a:p>
          <a:p>
            <a:pPr lvl="1"/>
            <a:r>
              <a:rPr lang="en-US" dirty="0"/>
              <a:t>Vector instructions?</a:t>
            </a:r>
          </a:p>
          <a:p>
            <a:endParaRPr lang="en-US" dirty="0"/>
          </a:p>
          <a:p>
            <a:r>
              <a:rPr lang="en-US" dirty="0"/>
              <a:t>How fast does it run?</a:t>
            </a:r>
          </a:p>
          <a:p>
            <a:pPr lvl="1"/>
            <a:r>
              <a:rPr lang="en-US" dirty="0"/>
              <a:t>1-100 MHz is common on modern systems (faster is more energy cost)</a:t>
            </a:r>
          </a:p>
          <a:p>
            <a:pPr lvl="1"/>
            <a:r>
              <a:rPr lang="en-US" dirty="0"/>
              <a:t>Occasionally MUCH slower (think 32 kHz)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8A94E-5307-4086-90F6-60EC7F9C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A7BA-E6D6-4E9F-967E-2E02EDF2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microcontroller 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3B8A-8FAB-4A86-A6F3-116F0BCD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C8520-7F90-496F-B345-31E6C8CBC5EB}"/>
              </a:ext>
            </a:extLst>
          </p:cNvPr>
          <p:cNvSpPr/>
          <p:nvPr/>
        </p:nvSpPr>
        <p:spPr>
          <a:xfrm>
            <a:off x="2474494" y="1412875"/>
            <a:ext cx="7239000" cy="44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Microcontroller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9C9A11-B081-4142-A60D-5B5850F9A907}"/>
              </a:ext>
            </a:extLst>
          </p:cNvPr>
          <p:cNvSpPr/>
          <p:nvPr/>
        </p:nvSpPr>
        <p:spPr>
          <a:xfrm>
            <a:off x="2829091" y="2300871"/>
            <a:ext cx="3126206" cy="14742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2165A4-3891-4101-8D4E-43884C92535B}"/>
              </a:ext>
            </a:extLst>
          </p:cNvPr>
          <p:cNvSpPr/>
          <p:nvPr/>
        </p:nvSpPr>
        <p:spPr>
          <a:xfrm>
            <a:off x="2801685" y="4841879"/>
            <a:ext cx="3126206" cy="812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18E8C1-C982-41ED-8C7F-BD9291738FD4}"/>
              </a:ext>
            </a:extLst>
          </p:cNvPr>
          <p:cNvSpPr/>
          <p:nvPr/>
        </p:nvSpPr>
        <p:spPr>
          <a:xfrm rot="16200000">
            <a:off x="6037847" y="2759074"/>
            <a:ext cx="3126206" cy="812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Peripherals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289CBA-64E5-4BE2-93A8-6EFD31184380}"/>
              </a:ext>
            </a:extLst>
          </p:cNvPr>
          <p:cNvSpPr/>
          <p:nvPr/>
        </p:nvSpPr>
        <p:spPr>
          <a:xfrm rot="16200000">
            <a:off x="8098588" y="2759074"/>
            <a:ext cx="3126206" cy="812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Pins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928C963A-FBB5-40A7-85B5-22E98BB24576}"/>
              </a:ext>
            </a:extLst>
          </p:cNvPr>
          <p:cNvSpPr/>
          <p:nvPr/>
        </p:nvSpPr>
        <p:spPr>
          <a:xfrm>
            <a:off x="5990388" y="2695072"/>
            <a:ext cx="11884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AEFAFE2-DB95-4729-BC6E-7670308223B5}"/>
              </a:ext>
            </a:extLst>
          </p:cNvPr>
          <p:cNvSpPr/>
          <p:nvPr/>
        </p:nvSpPr>
        <p:spPr>
          <a:xfrm>
            <a:off x="8023059" y="2695072"/>
            <a:ext cx="12392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22D49D5-F455-41A5-9026-8761CDFC06AF}"/>
              </a:ext>
            </a:extLst>
          </p:cNvPr>
          <p:cNvSpPr/>
          <p:nvPr/>
        </p:nvSpPr>
        <p:spPr>
          <a:xfrm rot="5400000">
            <a:off x="3858792" y="3965577"/>
            <a:ext cx="106680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41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Embedded memory hierarchy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What’s missing?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214979F-888B-46B0-87C2-22216E075E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0470582"/>
              </p:ext>
            </p:extLst>
          </p:nvPr>
        </p:nvGraphicFramePr>
        <p:xfrm>
          <a:off x="3812547" y="1727200"/>
          <a:ext cx="4562893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1054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Embedded memory hierarchy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What’s missing? Why?</a:t>
            </a:r>
          </a:p>
          <a:p>
            <a:pPr lvl="1"/>
            <a:r>
              <a:rPr lang="en-US" b="1" dirty="0"/>
              <a:t>Cache</a:t>
            </a:r>
          </a:p>
          <a:p>
            <a:pPr lvl="1"/>
            <a:r>
              <a:rPr lang="en-US" b="1" dirty="0"/>
              <a:t>Makes timing unreliable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214979F-888B-46B0-87C2-22216E075E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0561623"/>
              </p:ext>
            </p:extLst>
          </p:nvPr>
        </p:nvGraphicFramePr>
        <p:xfrm>
          <a:off x="3812547" y="1727200"/>
          <a:ext cx="4562893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9EBE61-3F53-4AFE-A2D1-CF30B844CE11}"/>
              </a:ext>
            </a:extLst>
          </p:cNvPr>
          <p:cNvSpPr txBox="1"/>
          <p:nvPr/>
        </p:nvSpPr>
        <p:spPr>
          <a:xfrm>
            <a:off x="6093993" y="4848761"/>
            <a:ext cx="429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More modern microcontrollers often have optional instruction caches</a:t>
            </a:r>
          </a:p>
          <a:p>
            <a:endParaRPr lang="en-US" sz="2000" dirty="0"/>
          </a:p>
          <a:p>
            <a:r>
              <a:rPr lang="en-US" sz="2000" dirty="0"/>
              <a:t>Can be enabled by software</a:t>
            </a:r>
          </a:p>
        </p:txBody>
      </p:sp>
    </p:spTree>
    <p:extLst>
      <p:ext uri="{BB962C8B-B14F-4D97-AF65-F5344CB8AC3E}">
        <p14:creationId xmlns:p14="http://schemas.microsoft.com/office/powerpoint/2010/main" val="778600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Volatile memory: SRAM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design as registers in traditional computer systems</a:t>
            </a:r>
          </a:p>
          <a:p>
            <a:pPr lvl="1"/>
            <a:r>
              <a:rPr lang="en-US" dirty="0"/>
              <a:t>No need to refresh it -&gt; lower energy costs</a:t>
            </a:r>
          </a:p>
          <a:p>
            <a:pPr lvl="1"/>
            <a:endParaRPr lang="en-US" dirty="0"/>
          </a:p>
          <a:p>
            <a:r>
              <a:rPr lang="en-US" dirty="0"/>
              <a:t>Embedded systems use SRAM for</a:t>
            </a:r>
            <a:br>
              <a:rPr lang="en-US" dirty="0"/>
            </a:br>
            <a:r>
              <a:rPr lang="en-US" dirty="0"/>
              <a:t>all of their memory (no DRAM)</a:t>
            </a:r>
          </a:p>
          <a:p>
            <a:pPr lvl="1"/>
            <a:endParaRPr lang="en-US" dirty="0"/>
          </a:p>
          <a:p>
            <a:r>
              <a:rPr lang="en-US" dirty="0"/>
              <a:t>Tradeoffs:</a:t>
            </a:r>
          </a:p>
          <a:p>
            <a:pPr lvl="1"/>
            <a:r>
              <a:rPr lang="en-US" dirty="0"/>
              <a:t>Way less energy cost</a:t>
            </a:r>
          </a:p>
          <a:p>
            <a:pPr lvl="1"/>
            <a:r>
              <a:rPr lang="en-US" dirty="0"/>
              <a:t>Faster to access</a:t>
            </a:r>
          </a:p>
          <a:p>
            <a:pPr lvl="1"/>
            <a:r>
              <a:rPr lang="en-US" dirty="0"/>
              <a:t>More expensive</a:t>
            </a:r>
          </a:p>
          <a:p>
            <a:pPr lvl="1"/>
            <a:r>
              <a:rPr lang="en-US" dirty="0"/>
              <a:t>Physically larger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2052" name="Picture 4" descr="SRAM memory cell - what kind of flip-flop - Electrical Engineering Stack  Exchange">
            <a:extLst>
              <a:ext uri="{FF2B5EF4-FFF2-40B4-BE49-F238E27FC236}">
                <a16:creationId xmlns:a16="http://schemas.microsoft.com/office/drawing/2014/main" id="{E8C15B98-EE69-4CB2-971F-E9FEABF67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7255" y="2768600"/>
            <a:ext cx="4120745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552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Non-Volatile memory: Flash (usually)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design as SSDs and Flash drives</a:t>
            </a:r>
          </a:p>
          <a:p>
            <a:endParaRPr lang="en-US" dirty="0"/>
          </a:p>
          <a:p>
            <a:r>
              <a:rPr lang="en-US" dirty="0"/>
              <a:t>Memory is stored with no energy costs</a:t>
            </a:r>
          </a:p>
          <a:p>
            <a:pPr lvl="1"/>
            <a:r>
              <a:rPr lang="en-US" dirty="0"/>
              <a:t>Reading is lowish energy and quick</a:t>
            </a:r>
          </a:p>
          <a:p>
            <a:pPr lvl="1"/>
            <a:r>
              <a:rPr lang="en-US" dirty="0"/>
              <a:t>Writing is high energy and very slow</a:t>
            </a:r>
          </a:p>
          <a:p>
            <a:pPr lvl="2"/>
            <a:r>
              <a:rPr lang="en-US" dirty="0"/>
              <a:t>Writing also has to occur in blocks (e.g. 512 bytes)</a:t>
            </a:r>
          </a:p>
          <a:p>
            <a:pPr lvl="2"/>
            <a:endParaRPr lang="en-US" dirty="0"/>
          </a:p>
          <a:p>
            <a:r>
              <a:rPr lang="en-US" dirty="0"/>
              <a:t>Concern: Flash has a limited lifetime ~10,000 writes</a:t>
            </a:r>
          </a:p>
          <a:p>
            <a:pPr lvl="1"/>
            <a:r>
              <a:rPr lang="en-US" dirty="0"/>
              <a:t>Only writing to Flash when you load code? Essentially forever</a:t>
            </a:r>
          </a:p>
          <a:p>
            <a:pPr lvl="1"/>
            <a:r>
              <a:rPr lang="en-US" dirty="0"/>
              <a:t>Recording data to Flash every second? 2.8 hours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34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SRAM (RAM) versus Flash (ROM)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Size and time difference between non-volatile and volatile memory is </a:t>
            </a:r>
            <a:r>
              <a:rPr lang="en-US" i="1" dirty="0"/>
              <a:t>significantly</a:t>
            </a:r>
            <a:r>
              <a:rPr lang="en-US" dirty="0"/>
              <a:t> reduced from traditional computing</a:t>
            </a:r>
          </a:p>
          <a:p>
            <a:pPr lvl="1"/>
            <a:r>
              <a:rPr lang="en-US" dirty="0"/>
              <a:t>Non-volatile store 2-10x larger than volatile</a:t>
            </a:r>
          </a:p>
          <a:p>
            <a:pPr lvl="1"/>
            <a:r>
              <a:rPr lang="en-US" dirty="0"/>
              <a:t>Single-cycle RAM. Maybe two-cycles to Flash (to read)</a:t>
            </a:r>
          </a:p>
          <a:p>
            <a:pPr lvl="1"/>
            <a:endParaRPr lang="en-US" dirty="0"/>
          </a:p>
          <a:p>
            <a:r>
              <a:rPr lang="en-US" dirty="0"/>
              <a:t>Major difference: energy and writability</a:t>
            </a:r>
          </a:p>
          <a:p>
            <a:pPr lvl="1"/>
            <a:r>
              <a:rPr lang="en-US" dirty="0"/>
              <a:t>SRAM is low-energy to read and write (no refresh needed)</a:t>
            </a:r>
          </a:p>
          <a:p>
            <a:pPr lvl="1"/>
            <a:r>
              <a:rPr lang="en-US" dirty="0"/>
              <a:t>Flash is lowish-energy to read, but very high energy to write</a:t>
            </a:r>
          </a:p>
          <a:p>
            <a:pPr lvl="1"/>
            <a:endParaRPr lang="en-US" dirty="0"/>
          </a:p>
          <a:p>
            <a:r>
              <a:rPr lang="en-US" dirty="0"/>
              <a:t>Hierarchical structure is not enforced</a:t>
            </a:r>
          </a:p>
          <a:p>
            <a:pPr lvl="1"/>
            <a:r>
              <a:rPr lang="en-US" dirty="0"/>
              <a:t>Same address space for RAM and Flash (very different from traditional)</a:t>
            </a:r>
          </a:p>
          <a:p>
            <a:pPr lvl="1"/>
            <a:r>
              <a:rPr lang="en-US" dirty="0"/>
              <a:t>Run instructions right inside of Flash</a:t>
            </a:r>
          </a:p>
          <a:p>
            <a:pPr lvl="1"/>
            <a:r>
              <a:rPr lang="en-US" dirty="0"/>
              <a:t>Keep variables in RAM (or </a:t>
            </a:r>
            <a:r>
              <a:rPr lang="en-US" dirty="0">
                <a:latin typeface="Consolas" panose="020B0609020204030204" pitchFamily="49" charset="0"/>
              </a:rPr>
              <a:t>const</a:t>
            </a:r>
            <a:r>
              <a:rPr lang="en-US" dirty="0"/>
              <a:t> variables in Flash)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8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microcontrollers</a:t>
            </a:r>
          </a:p>
          <a:p>
            <a:pPr lvl="1"/>
            <a:r>
              <a:rPr lang="en-US" dirty="0"/>
              <a:t>How do they compare to computers?</a:t>
            </a:r>
          </a:p>
          <a:p>
            <a:pPr lvl="1"/>
            <a:r>
              <a:rPr lang="en-US" dirty="0"/>
              <a:t>Purpose, capabilities, tradeoffs</a:t>
            </a:r>
          </a:p>
          <a:p>
            <a:pPr lvl="1"/>
            <a:endParaRPr lang="en-US" dirty="0"/>
          </a:p>
          <a:p>
            <a:r>
              <a:rPr lang="en-US" dirty="0"/>
              <a:t>Describe history and state-of-the-art for microcontrollers</a:t>
            </a:r>
          </a:p>
          <a:p>
            <a:endParaRPr lang="en-US" dirty="0"/>
          </a:p>
          <a:p>
            <a:r>
              <a:rPr lang="en-US" dirty="0"/>
              <a:t>Explore the microcontroller(s)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design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memory can we fit without making it too high cost or too high power?</a:t>
            </a:r>
          </a:p>
          <a:p>
            <a:pPr lvl="1"/>
            <a:r>
              <a:rPr lang="en-US" dirty="0"/>
              <a:t>The answer has slowly increased over time</a:t>
            </a:r>
          </a:p>
          <a:p>
            <a:pPr lvl="1"/>
            <a:r>
              <a:rPr lang="en-US" dirty="0"/>
              <a:t>15 years ago: 2 KB RAM – 32 KB Flash</a:t>
            </a:r>
          </a:p>
          <a:p>
            <a:pPr lvl="1"/>
            <a:r>
              <a:rPr lang="en-US" dirty="0"/>
              <a:t>Today: 256 KB RAM – 1 MB Flash</a:t>
            </a:r>
          </a:p>
          <a:p>
            <a:pPr lvl="1"/>
            <a:endParaRPr lang="en-US" dirty="0"/>
          </a:p>
          <a:p>
            <a:r>
              <a:rPr lang="en-US" dirty="0"/>
              <a:t>How to provide memory safety?</a:t>
            </a:r>
          </a:p>
          <a:p>
            <a:pPr lvl="1"/>
            <a:r>
              <a:rPr lang="en-US" dirty="0"/>
              <a:t>Usually no virtual memory (all addresses are real addresses)</a:t>
            </a:r>
          </a:p>
          <a:p>
            <a:pPr lvl="1"/>
            <a:r>
              <a:rPr lang="en-US" dirty="0"/>
              <a:t>Nothing stops arbitrary memory overwriting</a:t>
            </a:r>
          </a:p>
          <a:p>
            <a:pPr lvl="1"/>
            <a:r>
              <a:rPr lang="en-US" dirty="0"/>
              <a:t>Modern systems: Memory Protection Unit</a:t>
            </a:r>
          </a:p>
          <a:p>
            <a:pPr lvl="2"/>
            <a:r>
              <a:rPr lang="en-US" dirty="0"/>
              <a:t>Specify a small number of ranges and permissions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A7BA-E6D6-4E9F-967E-2E02EDF2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microcontroller 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3B8A-8FAB-4A86-A6F3-116F0BCD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C8520-7F90-496F-B345-31E6C8CBC5EB}"/>
              </a:ext>
            </a:extLst>
          </p:cNvPr>
          <p:cNvSpPr/>
          <p:nvPr/>
        </p:nvSpPr>
        <p:spPr>
          <a:xfrm>
            <a:off x="2474494" y="1412875"/>
            <a:ext cx="7239000" cy="44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Microcontroller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9C9A11-B081-4142-A60D-5B5850F9A907}"/>
              </a:ext>
            </a:extLst>
          </p:cNvPr>
          <p:cNvSpPr/>
          <p:nvPr/>
        </p:nvSpPr>
        <p:spPr>
          <a:xfrm>
            <a:off x="2829091" y="2300871"/>
            <a:ext cx="3126206" cy="14742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2165A4-3891-4101-8D4E-43884C92535B}"/>
              </a:ext>
            </a:extLst>
          </p:cNvPr>
          <p:cNvSpPr/>
          <p:nvPr/>
        </p:nvSpPr>
        <p:spPr>
          <a:xfrm>
            <a:off x="2801685" y="4841879"/>
            <a:ext cx="3126206" cy="812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18E8C1-C982-41ED-8C7F-BD9291738FD4}"/>
              </a:ext>
            </a:extLst>
          </p:cNvPr>
          <p:cNvSpPr/>
          <p:nvPr/>
        </p:nvSpPr>
        <p:spPr>
          <a:xfrm rot="16200000">
            <a:off x="6037847" y="2759074"/>
            <a:ext cx="3126206" cy="812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Peripherals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289CBA-64E5-4BE2-93A8-6EFD31184380}"/>
              </a:ext>
            </a:extLst>
          </p:cNvPr>
          <p:cNvSpPr/>
          <p:nvPr/>
        </p:nvSpPr>
        <p:spPr>
          <a:xfrm rot="16200000">
            <a:off x="8098588" y="2759074"/>
            <a:ext cx="3126206" cy="812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Pins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928C963A-FBB5-40A7-85B5-22E98BB24576}"/>
              </a:ext>
            </a:extLst>
          </p:cNvPr>
          <p:cNvSpPr/>
          <p:nvPr/>
        </p:nvSpPr>
        <p:spPr>
          <a:xfrm>
            <a:off x="5990388" y="2695072"/>
            <a:ext cx="11884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AEFAFE2-DB95-4729-BC6E-7670308223B5}"/>
              </a:ext>
            </a:extLst>
          </p:cNvPr>
          <p:cNvSpPr/>
          <p:nvPr/>
        </p:nvSpPr>
        <p:spPr>
          <a:xfrm>
            <a:off x="8023059" y="2695072"/>
            <a:ext cx="12392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22D49D5-F455-41A5-9026-8761CDFC06AF}"/>
              </a:ext>
            </a:extLst>
          </p:cNvPr>
          <p:cNvSpPr/>
          <p:nvPr/>
        </p:nvSpPr>
        <p:spPr>
          <a:xfrm rot="5400000">
            <a:off x="3858792" y="3965577"/>
            <a:ext cx="106680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67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A7BA-E6D6-4E9F-967E-2E02EDF2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C8E54-60F6-449F-B79A-BFC7FEF0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modules that perform some action</a:t>
            </a:r>
          </a:p>
          <a:p>
            <a:r>
              <a:rPr lang="en-US" dirty="0"/>
              <a:t>Common examples</a:t>
            </a:r>
          </a:p>
          <a:p>
            <a:pPr lvl="1"/>
            <a:r>
              <a:rPr lang="en-US" dirty="0"/>
              <a:t>Control digital input and output pins</a:t>
            </a:r>
          </a:p>
          <a:p>
            <a:pPr lvl="1"/>
            <a:r>
              <a:rPr lang="en-US" dirty="0"/>
              <a:t>Read analog inputs</a:t>
            </a:r>
          </a:p>
          <a:p>
            <a:pPr lvl="1"/>
            <a:r>
              <a:rPr lang="en-US" dirty="0"/>
              <a:t>Send messages over various simple wire protocols (UART, SPI, I2C)</a:t>
            </a:r>
          </a:p>
          <a:p>
            <a:pPr lvl="1"/>
            <a:r>
              <a:rPr lang="en-US" dirty="0"/>
              <a:t>Set and check timers</a:t>
            </a:r>
          </a:p>
          <a:p>
            <a:r>
              <a:rPr lang="en-US" dirty="0"/>
              <a:t>Less common examples</a:t>
            </a:r>
          </a:p>
          <a:p>
            <a:pPr lvl="1"/>
            <a:r>
              <a:rPr lang="en-US" dirty="0"/>
              <a:t>Cryptography accelerators</a:t>
            </a:r>
          </a:p>
          <a:p>
            <a:pPr lvl="1"/>
            <a:r>
              <a:rPr lang="en-US" dirty="0"/>
              <a:t>Complicated wire protocols (USB, CAN)</a:t>
            </a:r>
          </a:p>
          <a:p>
            <a:pPr lvl="1"/>
            <a:r>
              <a:rPr lang="en-US" dirty="0"/>
              <a:t>Wireless radios (BLE, 802.15.4, </a:t>
            </a:r>
            <a:r>
              <a:rPr lang="en-US" dirty="0" err="1"/>
              <a:t>WiFi</a:t>
            </a:r>
            <a:r>
              <a:rPr lang="en-US" dirty="0"/>
              <a:t>)</a:t>
            </a:r>
          </a:p>
          <a:p>
            <a:r>
              <a:rPr lang="en-US" dirty="0"/>
              <a:t>We’ll spend most of class learning various peripherals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3B8A-8FAB-4A86-A6F3-116F0BCD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2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Peripheral design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882105" cy="5029200"/>
          </a:xfrm>
        </p:spPr>
        <p:txBody>
          <a:bodyPr/>
          <a:lstStyle/>
          <a:p>
            <a:r>
              <a:rPr lang="en-US" dirty="0"/>
              <a:t>More peripherals mean more use cases</a:t>
            </a:r>
          </a:p>
          <a:p>
            <a:pPr lvl="1"/>
            <a:r>
              <a:rPr lang="en-US" dirty="0"/>
              <a:t>But also means more cost for the chip</a:t>
            </a:r>
          </a:p>
          <a:p>
            <a:pPr lvl="1"/>
            <a:r>
              <a:rPr lang="en-US" dirty="0"/>
              <a:t>Peripherals occupy silicon</a:t>
            </a:r>
          </a:p>
          <a:p>
            <a:pPr lvl="1"/>
            <a:r>
              <a:rPr lang="en-US" dirty="0"/>
              <a:t>Most peripherals will go unused for a given application…</a:t>
            </a:r>
          </a:p>
          <a:p>
            <a:pPr lvl="1"/>
            <a:endParaRPr lang="en-US" dirty="0"/>
          </a:p>
          <a:p>
            <a:r>
              <a:rPr lang="en-US" dirty="0"/>
              <a:t>Flexibility tradeoffs within a given peripheral</a:t>
            </a:r>
          </a:p>
          <a:p>
            <a:pPr lvl="1"/>
            <a:r>
              <a:rPr lang="en-US" dirty="0"/>
              <a:t>One capability is easier to use</a:t>
            </a:r>
          </a:p>
          <a:p>
            <a:pPr lvl="1"/>
            <a:r>
              <a:rPr lang="en-US" dirty="0"/>
              <a:t>Many capabilities are more useful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A9ADF027-C200-49D5-8568-2B83DDC39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056" y="228601"/>
            <a:ext cx="4643337" cy="54864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6" name="Apple A8 SoC">
            <a:extLst>
              <a:ext uri="{FF2B5EF4-FFF2-40B4-BE49-F238E27FC236}">
                <a16:creationId xmlns:a16="http://schemas.microsoft.com/office/drawing/2014/main" id="{92AB1010-211A-4863-A58B-C482AF3A8369}"/>
              </a:ext>
            </a:extLst>
          </p:cNvPr>
          <p:cNvSpPr txBox="1"/>
          <p:nvPr/>
        </p:nvSpPr>
        <p:spPr>
          <a:xfrm>
            <a:off x="7249568" y="5634036"/>
            <a:ext cx="4330825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Apple A8 SoC</a:t>
            </a:r>
          </a:p>
        </p:txBody>
      </p:sp>
    </p:spTree>
    <p:extLst>
      <p:ext uri="{BB962C8B-B14F-4D97-AF65-F5344CB8AC3E}">
        <p14:creationId xmlns:p14="http://schemas.microsoft.com/office/powerpoint/2010/main" val="2025177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A7BA-E6D6-4E9F-967E-2E02EDF2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microcontroller 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3B8A-8FAB-4A86-A6F3-116F0BCD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C8520-7F90-496F-B345-31E6C8CBC5EB}"/>
              </a:ext>
            </a:extLst>
          </p:cNvPr>
          <p:cNvSpPr/>
          <p:nvPr/>
        </p:nvSpPr>
        <p:spPr>
          <a:xfrm>
            <a:off x="2474494" y="1412875"/>
            <a:ext cx="7239000" cy="44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Microcontroller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9C9A11-B081-4142-A60D-5B5850F9A907}"/>
              </a:ext>
            </a:extLst>
          </p:cNvPr>
          <p:cNvSpPr/>
          <p:nvPr/>
        </p:nvSpPr>
        <p:spPr>
          <a:xfrm>
            <a:off x="2829091" y="2300871"/>
            <a:ext cx="3126206" cy="14742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2165A4-3891-4101-8D4E-43884C92535B}"/>
              </a:ext>
            </a:extLst>
          </p:cNvPr>
          <p:cNvSpPr/>
          <p:nvPr/>
        </p:nvSpPr>
        <p:spPr>
          <a:xfrm>
            <a:off x="2801685" y="4841879"/>
            <a:ext cx="3126206" cy="812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18E8C1-C982-41ED-8C7F-BD9291738FD4}"/>
              </a:ext>
            </a:extLst>
          </p:cNvPr>
          <p:cNvSpPr/>
          <p:nvPr/>
        </p:nvSpPr>
        <p:spPr>
          <a:xfrm rot="16200000">
            <a:off x="6037847" y="2759074"/>
            <a:ext cx="3126206" cy="812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Peripherals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289CBA-64E5-4BE2-93A8-6EFD31184380}"/>
              </a:ext>
            </a:extLst>
          </p:cNvPr>
          <p:cNvSpPr/>
          <p:nvPr/>
        </p:nvSpPr>
        <p:spPr>
          <a:xfrm rot="16200000">
            <a:off x="8098588" y="2759074"/>
            <a:ext cx="3126206" cy="812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Pins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928C963A-FBB5-40A7-85B5-22E98BB24576}"/>
              </a:ext>
            </a:extLst>
          </p:cNvPr>
          <p:cNvSpPr/>
          <p:nvPr/>
        </p:nvSpPr>
        <p:spPr>
          <a:xfrm>
            <a:off x="5990388" y="2695072"/>
            <a:ext cx="11884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AEFAFE2-DB95-4729-BC6E-7670308223B5}"/>
              </a:ext>
            </a:extLst>
          </p:cNvPr>
          <p:cNvSpPr/>
          <p:nvPr/>
        </p:nvSpPr>
        <p:spPr>
          <a:xfrm>
            <a:off x="8023059" y="2695072"/>
            <a:ext cx="12392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22D49D5-F455-41A5-9026-8761CDFC06AF}"/>
              </a:ext>
            </a:extLst>
          </p:cNvPr>
          <p:cNvSpPr/>
          <p:nvPr/>
        </p:nvSpPr>
        <p:spPr>
          <a:xfrm rot="5400000">
            <a:off x="3858792" y="3965577"/>
            <a:ext cx="106680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56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A1538-6B17-4E11-8E32-B08A7C35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AF9E-FB4D-432A-9923-79D55096A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Peripherals need to electrically connect to outside world</a:t>
            </a:r>
          </a:p>
          <a:p>
            <a:pPr lvl="1"/>
            <a:r>
              <a:rPr lang="en-US" dirty="0"/>
              <a:t>Attach to pins on the exterior of the chip</a:t>
            </a:r>
          </a:p>
          <a:p>
            <a:pPr lvl="1"/>
            <a:endParaRPr lang="en-US" dirty="0"/>
          </a:p>
          <a:p>
            <a:r>
              <a:rPr lang="en-US" dirty="0"/>
              <a:t>More pins allow for more connections</a:t>
            </a:r>
          </a:p>
          <a:p>
            <a:pPr lvl="1"/>
            <a:r>
              <a:rPr lang="en-US" dirty="0"/>
              <a:t>At increased cost and size</a:t>
            </a:r>
          </a:p>
          <a:p>
            <a:pPr lvl="1"/>
            <a:endParaRPr lang="en-US" dirty="0"/>
          </a:p>
          <a:p>
            <a:r>
              <a:rPr lang="en-US" dirty="0"/>
              <a:t>Pin layouts can add more pins for cheaper</a:t>
            </a:r>
          </a:p>
          <a:p>
            <a:pPr lvl="1"/>
            <a:r>
              <a:rPr lang="en-US" dirty="0"/>
              <a:t>But make soldering and debugging difficult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215D7-2F49-430D-A1E0-ACB1DE51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22F63E-7B31-44C2-8E8D-35A122211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5132" y="2159962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a BGA: SMD Ball Grid Array » Electronics Notes">
            <a:extLst>
              <a:ext uri="{FF2B5EF4-FFF2-40B4-BE49-F238E27FC236}">
                <a16:creationId xmlns:a16="http://schemas.microsoft.com/office/drawing/2014/main" id="{81F8123D-9C77-471B-BAF5-45AC703112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80779" y="5194026"/>
            <a:ext cx="1803400" cy="152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to Build a PCB: QFN footprints">
            <a:extLst>
              <a:ext uri="{FF2B5EF4-FFF2-40B4-BE49-F238E27FC236}">
                <a16:creationId xmlns:a16="http://schemas.microsoft.com/office/drawing/2014/main" id="{3F7A1EBE-E85F-44D6-A698-FD351DFEB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82622" y="4026862"/>
            <a:ext cx="2747719" cy="98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021E6FC-3C12-417E-B895-92F5FCF10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482" y="525185"/>
            <a:ext cx="1568450" cy="156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532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connections to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Peripherals need to connect to external pins</a:t>
            </a:r>
          </a:p>
          <a:p>
            <a:pPr lvl="1"/>
            <a:r>
              <a:rPr lang="en-US" dirty="0"/>
              <a:t>Can any peripheral connect to any pin, or are there limited mappings?</a:t>
            </a:r>
          </a:p>
          <a:p>
            <a:pPr lvl="1"/>
            <a:r>
              <a:rPr lang="en-US" dirty="0"/>
              <a:t>Modern microcontrollers allow any-to-any connections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Older MCUs</a:t>
            </a:r>
            <a:br>
              <a:rPr lang="en-US" dirty="0"/>
            </a:br>
            <a:r>
              <a:rPr lang="en-US" dirty="0"/>
              <a:t>had mapping</a:t>
            </a:r>
            <a:br>
              <a:rPr lang="en-US" dirty="0"/>
            </a:br>
            <a:r>
              <a:rPr lang="en-US" dirty="0"/>
              <a:t>tables and</a:t>
            </a:r>
            <a:br>
              <a:rPr lang="en-US" dirty="0"/>
            </a:br>
            <a:r>
              <a:rPr lang="en-US" dirty="0"/>
              <a:t>pin selection</a:t>
            </a:r>
            <a:br>
              <a:rPr lang="en-US" dirty="0"/>
            </a:br>
            <a:r>
              <a:rPr lang="en-US" dirty="0"/>
              <a:t>was more</a:t>
            </a:r>
            <a:br>
              <a:rPr lang="en-US" dirty="0"/>
            </a:br>
            <a:r>
              <a:rPr lang="en-US" dirty="0"/>
              <a:t>challenging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D9559-76A2-4ADE-8421-7D64F55BC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231" y="2682542"/>
            <a:ext cx="8536463" cy="358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18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6E37-DDED-464A-A8A2-A09EEF6F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haven’t we talked about?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A8023-D723-4CF6-989D-59B46D21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1206E-4921-45D7-AB9D-7F65C55F794E}"/>
              </a:ext>
            </a:extLst>
          </p:cNvPr>
          <p:cNvSpPr/>
          <p:nvPr/>
        </p:nvSpPr>
        <p:spPr>
          <a:xfrm>
            <a:off x="3986797" y="1514475"/>
            <a:ext cx="7239000" cy="44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Microcontroller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9B5B6D-F2E6-4775-AFEF-46DF0BE0A379}"/>
              </a:ext>
            </a:extLst>
          </p:cNvPr>
          <p:cNvSpPr/>
          <p:nvPr/>
        </p:nvSpPr>
        <p:spPr>
          <a:xfrm>
            <a:off x="4341394" y="2402471"/>
            <a:ext cx="3126206" cy="14742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039A12-2851-4D32-A3C7-851978F85F8A}"/>
              </a:ext>
            </a:extLst>
          </p:cNvPr>
          <p:cNvSpPr/>
          <p:nvPr/>
        </p:nvSpPr>
        <p:spPr>
          <a:xfrm>
            <a:off x="4313988" y="4943479"/>
            <a:ext cx="3126206" cy="812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706D7D-87E2-4835-A79A-64B908D07F94}"/>
              </a:ext>
            </a:extLst>
          </p:cNvPr>
          <p:cNvSpPr/>
          <p:nvPr/>
        </p:nvSpPr>
        <p:spPr>
          <a:xfrm rot="16200000">
            <a:off x="7550150" y="2860674"/>
            <a:ext cx="3126206" cy="812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Peripherals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332705-CDAF-465D-8947-181E7521837D}"/>
              </a:ext>
            </a:extLst>
          </p:cNvPr>
          <p:cNvSpPr/>
          <p:nvPr/>
        </p:nvSpPr>
        <p:spPr>
          <a:xfrm rot="16200000">
            <a:off x="9610891" y="2860674"/>
            <a:ext cx="3126206" cy="812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Pins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BACA518C-F93F-45EA-89F9-EDCFF6B0D887}"/>
              </a:ext>
            </a:extLst>
          </p:cNvPr>
          <p:cNvSpPr/>
          <p:nvPr/>
        </p:nvSpPr>
        <p:spPr>
          <a:xfrm>
            <a:off x="7502691" y="2796672"/>
            <a:ext cx="11884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6F1D3F9E-ED62-4CB1-9325-2D655F05EA65}"/>
              </a:ext>
            </a:extLst>
          </p:cNvPr>
          <p:cNvSpPr/>
          <p:nvPr/>
        </p:nvSpPr>
        <p:spPr>
          <a:xfrm>
            <a:off x="9535362" y="2796672"/>
            <a:ext cx="12392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D10D88E-0C68-407D-9522-FC3A186DCFF3}"/>
              </a:ext>
            </a:extLst>
          </p:cNvPr>
          <p:cNvSpPr/>
          <p:nvPr/>
        </p:nvSpPr>
        <p:spPr>
          <a:xfrm rot="5400000">
            <a:off x="5371095" y="4067177"/>
            <a:ext cx="106680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60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6E37-DDED-464A-A8A2-A09EEF6F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haven’t we talked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8431-FD72-4362-960B-07EDC308E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255211" cy="5029200"/>
          </a:xfrm>
        </p:spPr>
        <p:txBody>
          <a:bodyPr/>
          <a:lstStyle/>
          <a:p>
            <a:r>
              <a:rPr lang="en-US" b="1" dirty="0"/>
              <a:t>Power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en-US" b="1" dirty="0"/>
              <a:t>Programming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en-US" b="1" dirty="0"/>
              <a:t>Others?</a:t>
            </a:r>
          </a:p>
          <a:p>
            <a:pPr lvl="1"/>
            <a:r>
              <a:rPr lang="en-US" dirty="0"/>
              <a:t>Clocks</a:t>
            </a:r>
          </a:p>
          <a:p>
            <a:pPr lvl="1"/>
            <a:r>
              <a:rPr lang="en-US" dirty="0"/>
              <a:t>Antennas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A8023-D723-4CF6-989D-59B46D21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1206E-4921-45D7-AB9D-7F65C55F794E}"/>
              </a:ext>
            </a:extLst>
          </p:cNvPr>
          <p:cNvSpPr/>
          <p:nvPr/>
        </p:nvSpPr>
        <p:spPr>
          <a:xfrm>
            <a:off x="3986797" y="1514475"/>
            <a:ext cx="7239000" cy="44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Microcontroller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9B5B6D-F2E6-4775-AFEF-46DF0BE0A379}"/>
              </a:ext>
            </a:extLst>
          </p:cNvPr>
          <p:cNvSpPr/>
          <p:nvPr/>
        </p:nvSpPr>
        <p:spPr>
          <a:xfrm>
            <a:off x="4341394" y="2402471"/>
            <a:ext cx="3126206" cy="14742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039A12-2851-4D32-A3C7-851978F85F8A}"/>
              </a:ext>
            </a:extLst>
          </p:cNvPr>
          <p:cNvSpPr/>
          <p:nvPr/>
        </p:nvSpPr>
        <p:spPr>
          <a:xfrm>
            <a:off x="4313988" y="4943479"/>
            <a:ext cx="3126206" cy="812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706D7D-87E2-4835-A79A-64B908D07F94}"/>
              </a:ext>
            </a:extLst>
          </p:cNvPr>
          <p:cNvSpPr/>
          <p:nvPr/>
        </p:nvSpPr>
        <p:spPr>
          <a:xfrm rot="16200000">
            <a:off x="7550150" y="2860674"/>
            <a:ext cx="3126206" cy="812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Peripherals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332705-CDAF-465D-8947-181E7521837D}"/>
              </a:ext>
            </a:extLst>
          </p:cNvPr>
          <p:cNvSpPr/>
          <p:nvPr/>
        </p:nvSpPr>
        <p:spPr>
          <a:xfrm rot="16200000">
            <a:off x="9610891" y="2860674"/>
            <a:ext cx="3126206" cy="812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Pins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BACA518C-F93F-45EA-89F9-EDCFF6B0D887}"/>
              </a:ext>
            </a:extLst>
          </p:cNvPr>
          <p:cNvSpPr/>
          <p:nvPr/>
        </p:nvSpPr>
        <p:spPr>
          <a:xfrm>
            <a:off x="7502691" y="2796672"/>
            <a:ext cx="11884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6F1D3F9E-ED62-4CB1-9325-2D655F05EA65}"/>
              </a:ext>
            </a:extLst>
          </p:cNvPr>
          <p:cNvSpPr/>
          <p:nvPr/>
        </p:nvSpPr>
        <p:spPr>
          <a:xfrm>
            <a:off x="9535362" y="2796672"/>
            <a:ext cx="12392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D10D88E-0C68-407D-9522-FC3A186DCFF3}"/>
              </a:ext>
            </a:extLst>
          </p:cNvPr>
          <p:cNvSpPr/>
          <p:nvPr/>
        </p:nvSpPr>
        <p:spPr>
          <a:xfrm rot="5400000">
            <a:off x="5371095" y="4067177"/>
            <a:ext cx="106680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46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require a specific voltage</a:t>
            </a:r>
          </a:p>
          <a:p>
            <a:pPr lvl="1"/>
            <a:r>
              <a:rPr lang="en-US" dirty="0"/>
              <a:t>E.g. 5 volts, 3.3 volts, 1.8 volts</a:t>
            </a:r>
          </a:p>
          <a:p>
            <a:pPr lvl="1"/>
            <a:r>
              <a:rPr lang="en-US" dirty="0"/>
              <a:t>Must be stable and supply enough current (or MCU “browns out”)</a:t>
            </a:r>
          </a:p>
          <a:p>
            <a:pPr lvl="1"/>
            <a:r>
              <a:rPr lang="en-US" dirty="0"/>
              <a:t>Noisy power supply can be an issue</a:t>
            </a:r>
          </a:p>
          <a:p>
            <a:pPr lvl="1"/>
            <a:endParaRPr lang="en-US" dirty="0"/>
          </a:p>
          <a:p>
            <a:r>
              <a:rPr lang="en-US" dirty="0"/>
              <a:t>Some microcontrollers have wider ranges of acceptable voltages</a:t>
            </a:r>
          </a:p>
          <a:p>
            <a:pPr lvl="1"/>
            <a:r>
              <a:rPr lang="en-US" dirty="0"/>
              <a:t>Need to pay attention to acceptable range on I/O though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5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Microcontrollers and Computers</a:t>
            </a:r>
          </a:p>
          <a:p>
            <a:r>
              <a:rPr lang="en-US" dirty="0"/>
              <a:t>Microcontroller Design</a:t>
            </a:r>
          </a:p>
          <a:p>
            <a:r>
              <a:rPr lang="en-US" dirty="0"/>
              <a:t>Microcontroller History</a:t>
            </a:r>
          </a:p>
          <a:p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microcontroller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JTAG (Joint Test Action Group)</a:t>
            </a:r>
          </a:p>
          <a:p>
            <a:pPr lvl="1"/>
            <a:r>
              <a:rPr lang="en-US" dirty="0"/>
              <a:t>Hardware built into the microcontroller for testing purposes</a:t>
            </a:r>
          </a:p>
          <a:p>
            <a:pPr lvl="1"/>
            <a:r>
              <a:rPr lang="en-US" dirty="0"/>
              <a:t>Can arbitrarily read/write memory</a:t>
            </a:r>
          </a:p>
          <a:p>
            <a:pPr lvl="1"/>
            <a:r>
              <a:rPr lang="en-US" dirty="0"/>
              <a:t>Can single step process too, at runtime!</a:t>
            </a:r>
          </a:p>
          <a:p>
            <a:pPr lvl="2"/>
            <a:r>
              <a:rPr lang="en-US" dirty="0"/>
              <a:t>GDB can connect to it! (sort of)</a:t>
            </a:r>
          </a:p>
          <a:p>
            <a:endParaRPr lang="en-US" dirty="0"/>
          </a:p>
          <a:p>
            <a:r>
              <a:rPr lang="en-US" dirty="0"/>
              <a:t>Bootloaders</a:t>
            </a:r>
          </a:p>
          <a:p>
            <a:pPr lvl="1"/>
            <a:r>
              <a:rPr lang="en-US" dirty="0"/>
              <a:t>Software runs on the microcontroller at boot that waits a short time for someone to contact it and upload code</a:t>
            </a:r>
          </a:p>
          <a:p>
            <a:pPr lvl="2"/>
            <a:r>
              <a:rPr lang="en-US" dirty="0"/>
              <a:t>Via I/O pins</a:t>
            </a:r>
          </a:p>
          <a:p>
            <a:pPr lvl="1"/>
            <a:r>
              <a:rPr lang="en-US" dirty="0"/>
              <a:t>Convenient, but sometimes unreliable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6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A14F-4A16-46D2-93E3-2E24E953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D6F73-365B-47EC-A06C-383C3B48E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little memory (RAM and/or ROM) can a computer have and still be useful?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6757-113E-4DC8-87C5-AD9101FA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10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A14F-4A16-46D2-93E3-2E24E953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D6F73-365B-47EC-A06C-383C3B48E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little memory (RAM and/or ROM) can a computer have and still be useful?</a:t>
            </a:r>
          </a:p>
          <a:p>
            <a:pPr lvl="1"/>
            <a:r>
              <a:rPr lang="en-US" dirty="0"/>
              <a:t>If we want to run C code, we need a stack and a global data section</a:t>
            </a:r>
          </a:p>
          <a:p>
            <a:pPr lvl="1"/>
            <a:r>
              <a:rPr lang="en-US" dirty="0"/>
              <a:t>Function calls may require local variables to be placed in the stack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To use less memory, we’d need to write applications in registers</a:t>
            </a:r>
          </a:p>
          <a:p>
            <a:pPr lvl="1"/>
            <a:r>
              <a:rPr lang="en-US" dirty="0"/>
              <a:t>Most variables could </a:t>
            </a:r>
            <a:r>
              <a:rPr lang="en-US" i="1" dirty="0"/>
              <a:t>probably</a:t>
            </a:r>
            <a:r>
              <a:rPr lang="en-US" dirty="0"/>
              <a:t> fit in registers?</a:t>
            </a:r>
          </a:p>
          <a:p>
            <a:pPr lvl="1"/>
            <a:r>
              <a:rPr lang="en-US" dirty="0"/>
              <a:t>So the limit could get </a:t>
            </a:r>
            <a:r>
              <a:rPr lang="en-US" i="1" dirty="0"/>
              <a:t>very</a:t>
            </a:r>
            <a:r>
              <a:rPr lang="en-US" dirty="0"/>
              <a:t> low</a:t>
            </a:r>
          </a:p>
          <a:p>
            <a:pPr lvl="2"/>
            <a:r>
              <a:rPr lang="en-US" dirty="0"/>
              <a:t>Enough ROM space for some useful code + a tiny bit of RAM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Real-world answer coming on the next slide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6757-113E-4DC8-87C5-AD9101FA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7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Microcontrollers and Computers</a:t>
            </a:r>
          </a:p>
          <a:p>
            <a:r>
              <a:rPr lang="en-US" dirty="0"/>
              <a:t>Microcontroller Design</a:t>
            </a:r>
          </a:p>
          <a:p>
            <a:r>
              <a:rPr lang="en-US" b="1" dirty="0"/>
              <a:t>Microcontroller History</a:t>
            </a:r>
          </a:p>
          <a:p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microcontroller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04483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Older microcontrollers (90s-00s)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Focus: cheap, small computer systems</a:t>
            </a:r>
          </a:p>
          <a:p>
            <a:endParaRPr lang="en-US" dirty="0"/>
          </a:p>
          <a:p>
            <a:r>
              <a:rPr lang="en-US" dirty="0"/>
              <a:t>PIC</a:t>
            </a:r>
          </a:p>
          <a:p>
            <a:pPr lvl="1"/>
            <a:r>
              <a:rPr lang="en-US" dirty="0"/>
              <a:t>8, 16, and 24-bit MIPs architecture</a:t>
            </a:r>
          </a:p>
          <a:p>
            <a:pPr lvl="1"/>
            <a:r>
              <a:rPr lang="en-US" dirty="0"/>
              <a:t>PICAXE available with Basic interpreter</a:t>
            </a:r>
          </a:p>
          <a:p>
            <a:pPr lvl="1"/>
            <a:endParaRPr lang="en-US" dirty="0"/>
          </a:p>
          <a:p>
            <a:r>
              <a:rPr lang="en-US" dirty="0"/>
              <a:t>AVR</a:t>
            </a:r>
          </a:p>
          <a:p>
            <a:pPr lvl="1"/>
            <a:r>
              <a:rPr lang="en-US" dirty="0"/>
              <a:t>8-bit custom architecture (AVR architecture)</a:t>
            </a:r>
          </a:p>
          <a:p>
            <a:pPr lvl="1"/>
            <a:r>
              <a:rPr lang="en-US" dirty="0"/>
              <a:t>Used in Arduinos</a:t>
            </a:r>
          </a:p>
          <a:p>
            <a:pPr lvl="1"/>
            <a:r>
              <a:rPr lang="en-US" dirty="0"/>
              <a:t>AT Tiny 4: $0.30 per unit</a:t>
            </a:r>
          </a:p>
          <a:p>
            <a:pPr lvl="2"/>
            <a:r>
              <a:rPr lang="en-US" dirty="0"/>
              <a:t>4 I/O pins, 32 Bytes RAM, 512 Bytes 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648A36-AFD6-4802-A5D7-4C76C9FA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267" y="228600"/>
            <a:ext cx="3658127" cy="30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3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capable microcontrollers (00s-10s)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Focus: diversify into extreme low power and more capable systems</a:t>
            </a:r>
          </a:p>
          <a:p>
            <a:endParaRPr lang="en-US" dirty="0"/>
          </a:p>
          <a:p>
            <a:r>
              <a:rPr lang="en-US" dirty="0"/>
              <a:t>MSP430</a:t>
            </a:r>
          </a:p>
          <a:p>
            <a:pPr lvl="1"/>
            <a:r>
              <a:rPr lang="en-US" dirty="0"/>
              <a:t>16-bit custom architecture (MSP430 architecture)</a:t>
            </a:r>
          </a:p>
          <a:p>
            <a:pPr lvl="1"/>
            <a:r>
              <a:rPr lang="en-US" dirty="0"/>
              <a:t>Capable, but also extremely low power</a:t>
            </a:r>
          </a:p>
          <a:p>
            <a:pPr lvl="2"/>
            <a:r>
              <a:rPr lang="en-US" dirty="0"/>
              <a:t>&lt;1 </a:t>
            </a:r>
            <a:r>
              <a:rPr lang="en-US" dirty="0" err="1"/>
              <a:t>μA</a:t>
            </a:r>
            <a:r>
              <a:rPr lang="en-US" dirty="0"/>
              <a:t> sleep current</a:t>
            </a:r>
          </a:p>
          <a:p>
            <a:pPr lvl="1"/>
            <a:endParaRPr lang="en-US" dirty="0"/>
          </a:p>
          <a:p>
            <a:r>
              <a:rPr lang="en-US" dirty="0"/>
              <a:t>STM32, Atmel SAM series (Cortex-M0, M3, M4, M4F)</a:t>
            </a:r>
          </a:p>
          <a:p>
            <a:pPr lvl="1"/>
            <a:r>
              <a:rPr lang="en-US" dirty="0"/>
              <a:t>32-bit ARM architecture (ARMv7)</a:t>
            </a:r>
          </a:p>
          <a:p>
            <a:pPr lvl="2"/>
            <a:r>
              <a:rPr lang="en-US" dirty="0"/>
              <a:t>Leverage success of ARM on smartphones</a:t>
            </a:r>
          </a:p>
          <a:p>
            <a:pPr lvl="1"/>
            <a:r>
              <a:rPr lang="en-US" dirty="0"/>
              <a:t>Every peripheral under the sun. Plus a variety of memory choices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55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CF90F0-CCCC-4F08-8383-CABE66E1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 M Series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FBC04C-96FD-4A8D-B2AD-5C1B5303F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218405" cy="5029200"/>
          </a:xfrm>
        </p:spPr>
        <p:txBody>
          <a:bodyPr/>
          <a:lstStyle/>
          <a:p>
            <a:r>
              <a:rPr lang="en-US" dirty="0"/>
              <a:t>A number of options for increasing capabilities</a:t>
            </a:r>
          </a:p>
          <a:p>
            <a:endParaRPr lang="en-US" dirty="0"/>
          </a:p>
          <a:p>
            <a:r>
              <a:rPr lang="en-US" dirty="0"/>
              <a:t>In practice:</a:t>
            </a:r>
          </a:p>
          <a:p>
            <a:pPr lvl="1"/>
            <a:r>
              <a:rPr lang="en-US" dirty="0"/>
              <a:t>Cortex-M0+ for low-end systems</a:t>
            </a:r>
          </a:p>
          <a:p>
            <a:pPr lvl="1"/>
            <a:r>
              <a:rPr lang="en-US" dirty="0"/>
              <a:t>Coretx-M4 for high capability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2686A-2391-47F6-B092-F3C86330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C011D-AFF8-4E0A-B261-DE027D57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121" y="228600"/>
            <a:ext cx="6611273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51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system-on-chips (10s-?)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Focus: increase memory and capability</a:t>
            </a:r>
          </a:p>
          <a:p>
            <a:pPr lvl="1"/>
            <a:r>
              <a:rPr lang="en-US" dirty="0"/>
              <a:t>Include radios in the same chip</a:t>
            </a:r>
          </a:p>
          <a:p>
            <a:endParaRPr lang="en-US" dirty="0"/>
          </a:p>
          <a:p>
            <a:r>
              <a:rPr lang="en-US" dirty="0"/>
              <a:t>nRF51 and nRF52 series</a:t>
            </a:r>
          </a:p>
          <a:p>
            <a:pPr lvl="1"/>
            <a:r>
              <a:rPr lang="en-US" dirty="0"/>
              <a:t>32-bit ARM microcontrollers (Cortex M)</a:t>
            </a:r>
          </a:p>
          <a:p>
            <a:pPr lvl="1"/>
            <a:r>
              <a:rPr lang="en-US" dirty="0"/>
              <a:t>Include 2.4 GHz radio: Bluetooth Low Energy and 802.15.4/Thread</a:t>
            </a:r>
          </a:p>
          <a:p>
            <a:pPr lvl="1"/>
            <a:endParaRPr lang="en-US" dirty="0"/>
          </a:p>
          <a:p>
            <a:r>
              <a:rPr lang="en-US" dirty="0"/>
              <a:t>Others have followed this same path</a:t>
            </a:r>
          </a:p>
          <a:p>
            <a:pPr lvl="1"/>
            <a:r>
              <a:rPr lang="en-US" dirty="0"/>
              <a:t>TI CC26XX</a:t>
            </a:r>
          </a:p>
          <a:p>
            <a:pPr lvl="1"/>
            <a:r>
              <a:rPr lang="en-US" dirty="0"/>
              <a:t>Apollo3</a:t>
            </a:r>
          </a:p>
          <a:p>
            <a:pPr lvl="1"/>
            <a:r>
              <a:rPr lang="en-US" dirty="0"/>
              <a:t>STM32WL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84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CCD0-12BF-48B4-BE28-2E461ACC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1790C-80CD-4496-BE25-359C615FC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Multi-core systems</a:t>
            </a:r>
          </a:p>
          <a:p>
            <a:pPr lvl="1"/>
            <a:r>
              <a:rPr lang="en-US" dirty="0"/>
              <a:t>Not for performance, but for separation of concerns</a:t>
            </a:r>
          </a:p>
          <a:p>
            <a:pPr lvl="2"/>
            <a:r>
              <a:rPr lang="en-US" dirty="0"/>
              <a:t>Run radio code on one core</a:t>
            </a:r>
          </a:p>
          <a:p>
            <a:pPr lvl="2"/>
            <a:r>
              <a:rPr lang="en-US" dirty="0"/>
              <a:t>Application code goes on the other core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Also allows </a:t>
            </a:r>
            <a:r>
              <a:rPr lang="en-US" dirty="0" err="1"/>
              <a:t>BIG.little</a:t>
            </a:r>
            <a:r>
              <a:rPr lang="en-US" dirty="0"/>
              <a:t> architecture</a:t>
            </a:r>
          </a:p>
          <a:p>
            <a:pPr lvl="2"/>
            <a:r>
              <a:rPr lang="en-US" dirty="0"/>
              <a:t>Higher performance core when interpreting data</a:t>
            </a:r>
          </a:p>
          <a:p>
            <a:pPr lvl="2"/>
            <a:r>
              <a:rPr lang="en-US" dirty="0"/>
              <a:t>Lower performance core for sampling sensors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nRF54 series really emphasizes this</a:t>
            </a:r>
          </a:p>
          <a:p>
            <a:pPr lvl="2"/>
            <a:r>
              <a:rPr lang="en-US" dirty="0"/>
              <a:t>Multiple BIG ARM processors and little RISC-V processors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B4BDC-4CE7-46B0-94F9-1D050B90A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4E34D-9E93-486B-9A3F-8112AFABBE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801" y="1148919"/>
            <a:ext cx="3289300" cy="38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86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A66A-35C2-2402-8545-5E92D4A1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AFF9-DB7C-572B-B5EE-82289870D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lifecycles of computer systems</a:t>
            </a:r>
          </a:p>
          <a:p>
            <a:pPr lvl="1"/>
            <a:r>
              <a:rPr lang="en-US" dirty="0"/>
              <a:t>i.e., how long are people still actively using them for?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How long does a processor generation need to be supported?</a:t>
            </a:r>
          </a:p>
          <a:p>
            <a:pPr lvl="2"/>
            <a:r>
              <a:rPr lang="en-US" b="1" dirty="0"/>
              <a:t>Think Intel Core i7-7500U or Apple M1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How long does a microcontroller chip need to be supported?</a:t>
            </a:r>
          </a:p>
          <a:p>
            <a:pPr lvl="2"/>
            <a:r>
              <a:rPr lang="en-US" b="1" dirty="0"/>
              <a:t>Think nRF52833 or MSP430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28BFF-7C4C-ACDE-8D14-0BA35F6B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1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0DBEF-15D0-7D4E-85C6-ED67163E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a 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7FE66-48C9-EC73-D965-9C7CFEE0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726315" cy="5029200"/>
          </a:xfrm>
        </p:spPr>
        <p:txBody>
          <a:bodyPr/>
          <a:lstStyle/>
          <a:p>
            <a:r>
              <a:rPr lang="en-US" dirty="0" err="1"/>
              <a:t>Macbook</a:t>
            </a:r>
            <a:r>
              <a:rPr lang="en-US" dirty="0"/>
              <a:t> Air (circa 2013, 2</a:t>
            </a:r>
            <a:r>
              <a:rPr lang="en-US" baseline="30000" dirty="0"/>
              <a:t>nd</a:t>
            </a:r>
            <a:r>
              <a:rPr lang="en-US" dirty="0"/>
              <a:t> gen)</a:t>
            </a:r>
          </a:p>
          <a:p>
            <a:pPr lvl="1"/>
            <a:r>
              <a:rPr lang="en-US" dirty="0"/>
              <a:t>Modern computers are mostly similar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Intel Core i5 processor</a:t>
            </a:r>
          </a:p>
          <a:p>
            <a:pPr lvl="1"/>
            <a:r>
              <a:rPr lang="en-US" dirty="0"/>
              <a:t>128 GB Flash storage</a:t>
            </a:r>
          </a:p>
          <a:p>
            <a:pPr lvl="1"/>
            <a:r>
              <a:rPr lang="en-US" dirty="0"/>
              <a:t>4 GB DDR3 RAM</a:t>
            </a:r>
          </a:p>
          <a:p>
            <a:pPr lvl="1"/>
            <a:r>
              <a:rPr lang="en-US" dirty="0"/>
              <a:t>1440x900 pixel display</a:t>
            </a:r>
          </a:p>
          <a:p>
            <a:pPr lvl="1"/>
            <a:endParaRPr lang="en-US" dirty="0"/>
          </a:p>
          <a:p>
            <a:r>
              <a:rPr lang="en-US" dirty="0"/>
              <a:t>Picked because there is a teardown I like of an embedded device from the same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F8DB5-5A4C-4601-3238-1748B2BED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B54E78-59A1-1EBE-87D2-3A7AAC394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84303" y="571500"/>
            <a:ext cx="3945698" cy="468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F9C84-2A68-F93D-BACA-AFD65E066AA5}"/>
              </a:ext>
            </a:extLst>
          </p:cNvPr>
          <p:cNvSpPr txBox="1"/>
          <p:nvPr/>
        </p:nvSpPr>
        <p:spPr>
          <a:xfrm>
            <a:off x="530789" y="6050119"/>
            <a:ext cx="7059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https://www.ifixit.com/Teardown/MacBook+Air+13-Inch+Mid+2013+Teardown/15042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736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A66A-35C2-2402-8545-5E92D4A1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AFF9-DB7C-572B-B5EE-82289870D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lifecycles of computer systems</a:t>
            </a:r>
          </a:p>
          <a:p>
            <a:pPr lvl="1"/>
            <a:r>
              <a:rPr lang="en-US" dirty="0"/>
              <a:t>i.e., how long are people still actively using them for?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How long does a processor generation need to be supported?</a:t>
            </a:r>
          </a:p>
          <a:p>
            <a:pPr lvl="2"/>
            <a:r>
              <a:rPr lang="en-US" b="1" dirty="0"/>
              <a:t>Think Intel Core i7-7500U or Apple M1</a:t>
            </a:r>
          </a:p>
          <a:p>
            <a:pPr lvl="2"/>
            <a:r>
              <a:rPr lang="en-US" dirty="0"/>
              <a:t>After some number of years, new products no longer use it</a:t>
            </a:r>
          </a:p>
          <a:p>
            <a:pPr lvl="2"/>
            <a:r>
              <a:rPr lang="en-US" dirty="0"/>
              <a:t>Old products eventually wear out or are unsupported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How long does a microcontroller chip need to be supported?</a:t>
            </a:r>
          </a:p>
          <a:p>
            <a:pPr lvl="2"/>
            <a:r>
              <a:rPr lang="en-US" b="1" dirty="0"/>
              <a:t>Think nRF52833 or MSP430</a:t>
            </a:r>
          </a:p>
          <a:p>
            <a:pPr lvl="2"/>
            <a:r>
              <a:rPr lang="en-US" dirty="0"/>
              <a:t>New products might still use them years later, because redesigning embedded systems is hard and new chips aren’t that much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28BFF-7C4C-ACDE-8D14-0BA35F6B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8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0B05-FEE2-47C1-819F-671166DD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components rarely die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816B8-E499-41B6-8803-CEFF2038A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Majority of popular older options still exist</a:t>
            </a:r>
          </a:p>
          <a:p>
            <a:pPr lvl="1"/>
            <a:r>
              <a:rPr lang="en-US" dirty="0"/>
              <a:t>Designers can trade off cost, capability, and efficiency</a:t>
            </a:r>
            <a:br>
              <a:rPr lang="en-US" dirty="0"/>
            </a:br>
            <a:r>
              <a:rPr lang="en-US" dirty="0"/>
              <a:t>alongside “modern features”</a:t>
            </a:r>
          </a:p>
          <a:p>
            <a:pPr lvl="1"/>
            <a:endParaRPr lang="en-US" dirty="0"/>
          </a:p>
          <a:p>
            <a:r>
              <a:rPr lang="en-US" dirty="0"/>
              <a:t>Upgrading for an existing product is unlikely</a:t>
            </a:r>
          </a:p>
          <a:p>
            <a:pPr lvl="1"/>
            <a:r>
              <a:rPr lang="en-US" dirty="0"/>
              <a:t>Large cost, little benefit</a:t>
            </a:r>
          </a:p>
          <a:p>
            <a:endParaRPr lang="en-US" dirty="0"/>
          </a:p>
          <a:p>
            <a:r>
              <a:rPr lang="en-US" dirty="0"/>
              <a:t>Example: Arduino still primarily uses AVR</a:t>
            </a:r>
          </a:p>
          <a:p>
            <a:pPr lvl="1"/>
            <a:r>
              <a:rPr lang="en-US" dirty="0"/>
              <a:t>Works just fine for its needs</a:t>
            </a:r>
          </a:p>
          <a:p>
            <a:pPr lvl="1"/>
            <a:r>
              <a:rPr lang="en-US" dirty="0"/>
              <a:t>Also releases new boards with nRF52s (Arduino Nano 33 BLE)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6AAF8-2DB6-425B-A4AF-FD6A95D2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4098" name="Picture 2" descr="Arduino Uno - Wikipedia">
            <a:extLst>
              <a:ext uri="{FF2B5EF4-FFF2-40B4-BE49-F238E27FC236}">
                <a16:creationId xmlns:a16="http://schemas.microsoft.com/office/drawing/2014/main" id="{CD58FE06-6021-4A8F-B3CB-DFD5CC332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194" y="228600"/>
            <a:ext cx="3100806" cy="310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mazon.com: Arduino Nano 33 BLE [ABX00030]: Computers &amp; Accessories">
            <a:extLst>
              <a:ext uri="{FF2B5EF4-FFF2-40B4-BE49-F238E27FC236}">
                <a16:creationId xmlns:a16="http://schemas.microsoft.com/office/drawing/2014/main" id="{366E2193-70CC-48A2-8BD6-0D25CB4C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4207" y="3375820"/>
            <a:ext cx="2073693" cy="153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89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85FC-4882-DDD0-EAFD-410A21DA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2024: cheapest 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3A4C7-68E2-40A6-2E6B-CE9150BD9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ATTINY10-TSHR</a:t>
            </a:r>
          </a:p>
          <a:p>
            <a:pPr lvl="1"/>
            <a:r>
              <a:rPr lang="en-US" dirty="0"/>
              <a:t>8-bit custom architecture</a:t>
            </a:r>
          </a:p>
          <a:p>
            <a:pPr lvl="1"/>
            <a:r>
              <a:rPr lang="en-US" dirty="0"/>
              <a:t>32 bytes of RAM</a:t>
            </a:r>
          </a:p>
          <a:p>
            <a:pPr lvl="1"/>
            <a:r>
              <a:rPr lang="en-US" dirty="0"/>
              <a:t>1 kB of Flash</a:t>
            </a:r>
          </a:p>
          <a:p>
            <a:pPr lvl="1"/>
            <a:r>
              <a:rPr lang="en-US" dirty="0"/>
              <a:t>4 I/O pins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$0.44 per microcontroller</a:t>
            </a:r>
          </a:p>
          <a:p>
            <a:pPr lvl="2"/>
            <a:r>
              <a:rPr lang="en-US" dirty="0"/>
              <a:t>Still an “active” chip being manufactured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DB294-4ACD-DD04-37CD-C80E3745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68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Microcontrollers and Computers</a:t>
            </a:r>
          </a:p>
          <a:p>
            <a:r>
              <a:rPr lang="en-US" dirty="0"/>
              <a:t>Microcontroller Design</a:t>
            </a:r>
          </a:p>
          <a:p>
            <a:r>
              <a:rPr lang="en-US" dirty="0"/>
              <a:t>Microcontroller History</a:t>
            </a:r>
          </a:p>
          <a:p>
            <a:endParaRPr lang="en-US" dirty="0"/>
          </a:p>
          <a:p>
            <a:r>
              <a:rPr lang="en-US" b="1" dirty="0" err="1"/>
              <a:t>Microbit</a:t>
            </a:r>
            <a:r>
              <a:rPr lang="en-US" b="1" dirty="0"/>
              <a:t> microcontroller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303934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9E4251-5EC6-4CD2-ADDA-284714CAF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2188" y="228600"/>
            <a:ext cx="743775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332705" cy="5029200"/>
          </a:xfrm>
        </p:spPr>
        <p:txBody>
          <a:bodyPr>
            <a:normAutofit/>
          </a:bodyPr>
          <a:lstStyle/>
          <a:p>
            <a:r>
              <a:rPr lang="en-US" dirty="0"/>
              <a:t>Circuit board</a:t>
            </a:r>
          </a:p>
          <a:p>
            <a:pPr lvl="1"/>
            <a:r>
              <a:rPr lang="en-US" dirty="0"/>
              <a:t>Entire thing</a:t>
            </a:r>
          </a:p>
          <a:p>
            <a:pPr lvl="1"/>
            <a:r>
              <a:rPr lang="en-US" dirty="0" err="1"/>
              <a:t>a.k.a</a:t>
            </a:r>
            <a:r>
              <a:rPr lang="en-US" dirty="0"/>
              <a:t> “Dev Board”</a:t>
            </a:r>
          </a:p>
          <a:p>
            <a:pPr lvl="1"/>
            <a:r>
              <a:rPr lang="en-US" dirty="0" err="1"/>
              <a:t>a.k.a</a:t>
            </a:r>
            <a:r>
              <a:rPr lang="en-US" dirty="0"/>
              <a:t> PCB</a:t>
            </a:r>
            <a:br>
              <a:rPr lang="en-US" dirty="0"/>
            </a:br>
            <a:r>
              <a:rPr lang="en-US" dirty="0"/>
              <a:t>(Printed Circuit Board)</a:t>
            </a:r>
          </a:p>
          <a:p>
            <a:pPr lvl="1"/>
            <a:endParaRPr lang="en-US" dirty="0"/>
          </a:p>
          <a:p>
            <a:r>
              <a:rPr lang="en-US" dirty="0"/>
              <a:t>Microcontroller</a:t>
            </a:r>
          </a:p>
          <a:p>
            <a:pPr lvl="1"/>
            <a:r>
              <a:rPr lang="en-US" dirty="0"/>
              <a:t>The computer on it</a:t>
            </a:r>
          </a:p>
          <a:p>
            <a:pPr lvl="1"/>
            <a:r>
              <a:rPr lang="en-US" dirty="0" err="1"/>
              <a:t>Microbit</a:t>
            </a:r>
            <a:r>
              <a:rPr lang="en-US" dirty="0"/>
              <a:t> has two</a:t>
            </a:r>
          </a:p>
          <a:p>
            <a:pPr lvl="2"/>
            <a:r>
              <a:rPr lang="en-US" dirty="0"/>
              <a:t>One as a programmer</a:t>
            </a:r>
          </a:p>
          <a:p>
            <a:pPr lvl="2"/>
            <a:r>
              <a:rPr lang="en-US" dirty="0"/>
              <a:t>One for applications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9BB9C9-1412-4004-B9C0-4802440BD157}"/>
              </a:ext>
            </a:extLst>
          </p:cNvPr>
          <p:cNvGrpSpPr/>
          <p:nvPr/>
        </p:nvGrpSpPr>
        <p:grpSpPr>
          <a:xfrm>
            <a:off x="5473702" y="4265246"/>
            <a:ext cx="4066719" cy="2206848"/>
            <a:chOff x="5473702" y="4265246"/>
            <a:chExt cx="4066719" cy="22068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30F8F8B-B722-4E3D-800B-56BDA3138137}"/>
                </a:ext>
              </a:extLst>
            </p:cNvPr>
            <p:cNvSpPr/>
            <p:nvPr/>
          </p:nvSpPr>
          <p:spPr>
            <a:xfrm>
              <a:off x="7150100" y="4265246"/>
              <a:ext cx="711200" cy="738554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D3BBEDE-CDCA-4A6B-83A3-C4EA8039B0AD}"/>
                </a:ext>
              </a:extLst>
            </p:cNvPr>
            <p:cNvSpPr/>
            <p:nvPr/>
          </p:nvSpPr>
          <p:spPr>
            <a:xfrm>
              <a:off x="8829221" y="4316046"/>
              <a:ext cx="711200" cy="738554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61BA9A5-D7EC-4BD2-AA05-754E320DA9C9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6311901" y="4895641"/>
              <a:ext cx="942352" cy="127655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7DA96F7-A3F5-446F-9E8B-0FD14FA540E3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H="1">
              <a:off x="6311902" y="4946441"/>
              <a:ext cx="2621472" cy="122575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F47A4-DDFF-4865-800E-647972AB7DC0}"/>
                </a:ext>
              </a:extLst>
            </p:cNvPr>
            <p:cNvSpPr txBox="1"/>
            <p:nvPr/>
          </p:nvSpPr>
          <p:spPr>
            <a:xfrm>
              <a:off x="5473702" y="6102762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Microcontrollers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124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123A-8DDE-4F89-AA12-8D6E14FA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– Microcontroller on the </a:t>
            </a:r>
            <a:r>
              <a:rPr lang="en-US" dirty="0" err="1"/>
              <a:t>Micro:bit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9067-E6DA-4EE2-A6E6-C8B2F99B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32-bit ARM Cortex-M4F microcontroller</a:t>
            </a:r>
          </a:p>
          <a:p>
            <a:pPr lvl="1"/>
            <a:r>
              <a:rPr lang="en-US" dirty="0"/>
              <a:t>64 MHz core, 128 KB RAM, 512 KB Flash</a:t>
            </a:r>
          </a:p>
          <a:p>
            <a:pPr lvl="1"/>
            <a:r>
              <a:rPr lang="en-US" dirty="0"/>
              <a:t>Floating point support</a:t>
            </a:r>
          </a:p>
          <a:p>
            <a:pPr lvl="1"/>
            <a:r>
              <a:rPr lang="en-US" dirty="0"/>
              <a:t>2.4 GHz Radio: Bluetooth Low energy / 802.15.4</a:t>
            </a:r>
          </a:p>
          <a:p>
            <a:pPr lvl="1"/>
            <a:r>
              <a:rPr lang="en-US" dirty="0"/>
              <a:t>Various peripherals</a:t>
            </a:r>
          </a:p>
          <a:p>
            <a:pPr lvl="2"/>
            <a:r>
              <a:rPr lang="en-US" dirty="0"/>
              <a:t>ADC, PWM</a:t>
            </a:r>
          </a:p>
          <a:p>
            <a:pPr lvl="2"/>
            <a:r>
              <a:rPr lang="en-US" dirty="0"/>
              <a:t>I2C, UART, SPI, USB</a:t>
            </a:r>
          </a:p>
          <a:p>
            <a:pPr lvl="2"/>
            <a:r>
              <a:rPr lang="en-US" dirty="0"/>
              <a:t>RNG, 32-bit Timers, Watchdog, Temperature</a:t>
            </a:r>
          </a:p>
          <a:p>
            <a:pPr lvl="2"/>
            <a:r>
              <a:rPr lang="en-US" dirty="0"/>
              <a:t>Up to 42 I/O pins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78D96-2DFC-4902-A7DD-9B7DA5F5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pic>
        <p:nvPicPr>
          <p:cNvPr id="5122" name="Picture 2" descr="nRF52833 - Advanced Bluetooth multiprotocol SoC - nordicsemi.com">
            <a:extLst>
              <a:ext uri="{FF2B5EF4-FFF2-40B4-BE49-F238E27FC236}">
                <a16:creationId xmlns:a16="http://schemas.microsoft.com/office/drawing/2014/main" id="{0B24C1A5-6CBC-4D7C-A896-90F51A218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0700" y="2984500"/>
            <a:ext cx="2989263" cy="298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127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67B239-3993-4F64-8AEA-598A52FC1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543" y="2796382"/>
            <a:ext cx="6572902" cy="3742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4D2742-2D0C-433D-93EC-2CA86C15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KL27Z – Programmer on the </a:t>
            </a:r>
            <a:r>
              <a:rPr lang="en-US" dirty="0" err="1"/>
              <a:t>Micro:bit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805E4-E210-40AC-A3A3-D86D6BA8C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32-bit ARM Cortex-M0+ microcontroller</a:t>
            </a:r>
          </a:p>
          <a:p>
            <a:pPr lvl="1"/>
            <a:r>
              <a:rPr lang="en-US" dirty="0"/>
              <a:t>48 MHz core, 16 KB RAM, 256 KB Flash</a:t>
            </a:r>
          </a:p>
          <a:p>
            <a:r>
              <a:rPr lang="en-US" dirty="0"/>
              <a:t>Acts as a programming interface to nRF52833</a:t>
            </a:r>
          </a:p>
          <a:p>
            <a:pPr lvl="1"/>
            <a:r>
              <a:rPr lang="en-US" dirty="0"/>
              <a:t>Connects to USB and to JTAG (SWD)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79421-1A15-4E11-9924-4F8CE731F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28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9AE2-0449-D651-D923-059526079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version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96A97-3588-F909-E831-B7DEBEC35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in 2020 there was a global chip shortage</a:t>
            </a:r>
          </a:p>
          <a:p>
            <a:pPr lvl="1"/>
            <a:r>
              <a:rPr lang="en-US" dirty="0"/>
              <a:t>Lots of demand for electronics</a:t>
            </a:r>
          </a:p>
          <a:p>
            <a:pPr lvl="1"/>
            <a:r>
              <a:rPr lang="en-US" dirty="0"/>
              <a:t>Reduced supply due partly to pandemic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had to come out with a revision</a:t>
            </a:r>
          </a:p>
          <a:p>
            <a:pPr lvl="1"/>
            <a:r>
              <a:rPr lang="en-US" dirty="0"/>
              <a:t>Replaced KL27Z (the programmer chip) with a WAY more capable nRF52820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has caused some annoyances for lab that I needed to fix</a:t>
            </a:r>
          </a:p>
          <a:p>
            <a:pPr lvl="1"/>
            <a:r>
              <a:rPr lang="en-US" dirty="0"/>
              <a:t>The programming interface changed a little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216BF-8AD0-483B-FAC6-33DD305F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14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11F63-6F6E-4515-8C51-BF0253DE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the datasheet!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20635-E688-4A9D-8F29-EE913724D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nRF52833 Product Specification</a:t>
            </a:r>
            <a:endParaRPr lang="en-US" dirty="0">
              <a:hlinkClick r:id="rId2"/>
            </a:endParaRPr>
          </a:p>
          <a:p>
            <a:pPr lvl="1"/>
            <a:r>
              <a:rPr lang="en-US" dirty="0"/>
              <a:t>Online: </a:t>
            </a:r>
            <a:r>
              <a:rPr lang="en-US" dirty="0">
                <a:hlinkClick r:id="rId3"/>
              </a:rPr>
              <a:t>https://docs.nordicsemi.com/bundle/ps_nrf52833/page/keyfeatures_html5.html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PDF: </a:t>
            </a:r>
            <a:r>
              <a:rPr lang="en-US" dirty="0">
                <a:hlinkClick r:id="rId4"/>
              </a:rPr>
              <a:t>https://docs-be.nordicsemi.com/bundle/ps_nrf52833/attach/nRF52833_PS_v1.7.pdf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9FED6-F305-43EB-9437-AB2E3FA48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39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Microcontrollers and Computers</a:t>
            </a:r>
          </a:p>
          <a:p>
            <a:r>
              <a:rPr lang="en-US" dirty="0"/>
              <a:t>Microcontroller Design</a:t>
            </a:r>
          </a:p>
          <a:p>
            <a:r>
              <a:rPr lang="en-US" dirty="0"/>
              <a:t>Microcontroller History</a:t>
            </a:r>
          </a:p>
          <a:p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microcontroller(s)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3516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AEB8-CA9F-2767-801D-F053B1AA4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Unscrewing the bottom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803A-ADD9-5BB0-672E-CBC51831E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745200" cy="5029200"/>
          </a:xfrm>
        </p:spPr>
        <p:txBody>
          <a:bodyPr/>
          <a:lstStyle/>
          <a:p>
            <a:r>
              <a:rPr lang="en-US" dirty="0"/>
              <a:t>Top half is the motherboard</a:t>
            </a:r>
          </a:p>
          <a:p>
            <a:pPr lvl="1"/>
            <a:r>
              <a:rPr lang="en-US" dirty="0"/>
              <a:t>Holds and connects all the parts of the computer</a:t>
            </a:r>
          </a:p>
          <a:p>
            <a:endParaRPr lang="en-US" dirty="0"/>
          </a:p>
          <a:p>
            <a:r>
              <a:rPr lang="en-US" dirty="0"/>
              <a:t>Bottom half are battery packs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A55BF-CE13-B6CF-CCFC-20CCBCBA3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C4DF2A-311A-9D5D-1544-AFE8C003D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4088" y="1016135"/>
            <a:ext cx="7286847" cy="54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193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80C3-2473-D4DD-11E3-AEF70943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Non-volatile long-term storage: SSD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BF5DE-7318-9587-CC5F-AA5EB5AEE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104273" cy="5029200"/>
          </a:xfrm>
        </p:spPr>
        <p:txBody>
          <a:bodyPr/>
          <a:lstStyle/>
          <a:p>
            <a:r>
              <a:rPr lang="en-US" dirty="0"/>
              <a:t>The SSD is a module that connects through PCIe</a:t>
            </a:r>
          </a:p>
          <a:p>
            <a:endParaRPr lang="en-US" dirty="0"/>
          </a:p>
          <a:p>
            <a:r>
              <a:rPr lang="en-US" dirty="0"/>
              <a:t>In modern laptops the SSD is often soldered directly onto the motherboard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5D3A0-3249-B227-E95A-927B44A16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7FADA3A-E9E1-FB6E-CEAF-A095E537D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5761" y="1098550"/>
            <a:ext cx="5344633" cy="40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922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EA3FE-D408-1F8D-8B39-08CD7D421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the motherboard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1347B-1108-C126-E495-B7065095C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9655" y="1143000"/>
            <a:ext cx="5030739" cy="5029200"/>
          </a:xfrm>
        </p:spPr>
        <p:txBody>
          <a:bodyPr/>
          <a:lstStyle/>
          <a:p>
            <a:r>
              <a:rPr lang="en-US" dirty="0"/>
              <a:t>Red (front, right)</a:t>
            </a:r>
          </a:p>
          <a:p>
            <a:pPr lvl="1"/>
            <a:r>
              <a:rPr lang="en-US" dirty="0"/>
              <a:t>Intel core i5 processor</a:t>
            </a:r>
          </a:p>
          <a:p>
            <a:pPr lvl="1"/>
            <a:endParaRPr lang="en-US" dirty="0"/>
          </a:p>
          <a:p>
            <a:r>
              <a:rPr lang="en-US" dirty="0"/>
              <a:t>Red (bottom, left)</a:t>
            </a:r>
          </a:p>
          <a:p>
            <a:pPr lvl="1"/>
            <a:r>
              <a:rPr lang="en-US" dirty="0"/>
              <a:t>Elpida LPDDR3 RAM, 4 GB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Other stuff are mostly radios, USB/Thunderbolt controllers, and power supply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7D043-7CA2-0B6F-0F88-0037EE35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FC9190-30E4-34F8-3EDC-ABA1141B5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5804" y="1690867"/>
            <a:ext cx="5925879" cy="173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7C41842-A95E-A40D-1BC2-37F895815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5804" y="4599930"/>
            <a:ext cx="5925879" cy="15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2C1EC0-7103-AAED-A286-468A5DE06E52}"/>
              </a:ext>
            </a:extLst>
          </p:cNvPr>
          <p:cNvSpPr txBox="1"/>
          <p:nvPr/>
        </p:nvSpPr>
        <p:spPr>
          <a:xfrm>
            <a:off x="2169042" y="1317667"/>
            <a:ext cx="224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71AB09-52F6-FCF6-5DAE-D1B4F9D12227}"/>
              </a:ext>
            </a:extLst>
          </p:cNvPr>
          <p:cNvSpPr txBox="1"/>
          <p:nvPr/>
        </p:nvSpPr>
        <p:spPr>
          <a:xfrm>
            <a:off x="2169042" y="4230598"/>
            <a:ext cx="224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818546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8753-FB06-1677-17E1-91EE8DC9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computer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52C9B-B837-831C-C9F9-B8B9ACE84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</a:t>
            </a:r>
            <a:r>
              <a:rPr lang="en-US" i="1" dirty="0"/>
              <a:t>usually</a:t>
            </a:r>
            <a:r>
              <a:rPr lang="en-US" dirty="0"/>
              <a:t> need</a:t>
            </a:r>
          </a:p>
          <a:p>
            <a:pPr lvl="1"/>
            <a:r>
              <a:rPr lang="en-US" dirty="0"/>
              <a:t>Processor</a:t>
            </a:r>
          </a:p>
          <a:p>
            <a:pPr lvl="1"/>
            <a:r>
              <a:rPr lang="en-US" dirty="0"/>
              <a:t>Memory (RAM)</a:t>
            </a:r>
          </a:p>
          <a:p>
            <a:pPr lvl="1"/>
            <a:r>
              <a:rPr lang="en-US" dirty="0"/>
              <a:t>Storage (Flash/SSD)</a:t>
            </a:r>
          </a:p>
          <a:p>
            <a:pPr lvl="1"/>
            <a:r>
              <a:rPr lang="en-US" dirty="0"/>
              <a:t>External communication</a:t>
            </a:r>
          </a:p>
          <a:p>
            <a:pPr lvl="2"/>
            <a:r>
              <a:rPr lang="en-US" dirty="0"/>
              <a:t>USB, Thunderbolt, SATA, HDMI, WiFi</a:t>
            </a:r>
          </a:p>
          <a:p>
            <a:pPr lvl="1"/>
            <a:r>
              <a:rPr lang="en-US" dirty="0"/>
              <a:t>Power management</a:t>
            </a:r>
          </a:p>
          <a:p>
            <a:pPr lvl="2"/>
            <a:r>
              <a:rPr lang="en-US" dirty="0"/>
              <a:t>Maybe batteries and charging</a:t>
            </a:r>
          </a:p>
          <a:p>
            <a:pPr lvl="1"/>
            <a:r>
              <a:rPr lang="en-US" dirty="0"/>
              <a:t>Something to connect it all: motherboard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3F3A4-4637-3F88-6E9E-8613C1A3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3C87472-A9CB-2B79-2C91-38D28D521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73" y="309562"/>
            <a:ext cx="4749866" cy="398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409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1862</TotalTime>
  <Words>2751</Words>
  <Application>Microsoft Office PowerPoint</Application>
  <PresentationFormat>Widescreen</PresentationFormat>
  <Paragraphs>605</Paragraphs>
  <Slides>59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Consolas</vt:lpstr>
      <vt:lpstr>Tahoma</vt:lpstr>
      <vt:lpstr>Class Slides</vt:lpstr>
      <vt:lpstr>Lecture 02 Microcontrollers</vt:lpstr>
      <vt:lpstr>Class Updates</vt:lpstr>
      <vt:lpstr>Today’s Goals</vt:lpstr>
      <vt:lpstr>Outline</vt:lpstr>
      <vt:lpstr>What’s inside a computer?</vt:lpstr>
      <vt:lpstr>Unscrewing the bottom cover</vt:lpstr>
      <vt:lpstr>Non-volatile long-term storage: SSD</vt:lpstr>
      <vt:lpstr>Investigating the motherboard</vt:lpstr>
      <vt:lpstr>Generalizing computer design</vt:lpstr>
      <vt:lpstr>What’s inside a Fitbit?</vt:lpstr>
      <vt:lpstr>Fitbit teardown</vt:lpstr>
      <vt:lpstr>Fitbit circuit board front</vt:lpstr>
      <vt:lpstr>Fitbit as a computer</vt:lpstr>
      <vt:lpstr>Sidebar: you could make a Fitbit yourself</vt:lpstr>
      <vt:lpstr>Categories of computer chips</vt:lpstr>
      <vt:lpstr>Break + Extend your thinking</vt:lpstr>
      <vt:lpstr>Break + Extend your thinking</vt:lpstr>
      <vt:lpstr>Outline</vt:lpstr>
      <vt:lpstr>Generic microcontroller block diagram</vt:lpstr>
      <vt:lpstr>Processor</vt:lpstr>
      <vt:lpstr>Background: Instruction Set Architecture</vt:lpstr>
      <vt:lpstr>Background: Instruction Set Architecture</vt:lpstr>
      <vt:lpstr>Processor design choices for embedded</vt:lpstr>
      <vt:lpstr>Generic microcontroller block diagram</vt:lpstr>
      <vt:lpstr>Memory</vt:lpstr>
      <vt:lpstr>Memory</vt:lpstr>
      <vt:lpstr>Volatile memory: SRAM</vt:lpstr>
      <vt:lpstr>Non-Volatile memory: Flash (usually)</vt:lpstr>
      <vt:lpstr>SRAM (RAM) versus Flash (ROM) memory</vt:lpstr>
      <vt:lpstr>Memory design choices</vt:lpstr>
      <vt:lpstr>Generic microcontroller block diagram</vt:lpstr>
      <vt:lpstr>Peripherals</vt:lpstr>
      <vt:lpstr>Peripheral design choices</vt:lpstr>
      <vt:lpstr>Generic microcontroller block diagram</vt:lpstr>
      <vt:lpstr>Pins</vt:lpstr>
      <vt:lpstr>Internal connections to pins</vt:lpstr>
      <vt:lpstr>What haven’t we talked about?</vt:lpstr>
      <vt:lpstr>What haven’t we talked about?</vt:lpstr>
      <vt:lpstr>Powering microcontrollers</vt:lpstr>
      <vt:lpstr>Programming microcontrollers</vt:lpstr>
      <vt:lpstr>Break + Open Question</vt:lpstr>
      <vt:lpstr>Break + Open Question</vt:lpstr>
      <vt:lpstr>Outline</vt:lpstr>
      <vt:lpstr>Older microcontrollers (90s-00s)</vt:lpstr>
      <vt:lpstr>More capable microcontrollers (00s-10s)</vt:lpstr>
      <vt:lpstr>Cortex M Series</vt:lpstr>
      <vt:lpstr>Modern system-on-chips (10s-?)</vt:lpstr>
      <vt:lpstr>Future microcontrollers</vt:lpstr>
      <vt:lpstr>Break + Open Question</vt:lpstr>
      <vt:lpstr>Break + Open Question</vt:lpstr>
      <vt:lpstr>Popular components rarely die</vt:lpstr>
      <vt:lpstr>Fall 2024: cheapest microcontroller</vt:lpstr>
      <vt:lpstr>Outline</vt:lpstr>
      <vt:lpstr>Micro:bit v2</vt:lpstr>
      <vt:lpstr>nRF52833 – Microcontroller on the Micro:bit v2</vt:lpstr>
      <vt:lpstr>KL27Z – Programmer on the Micro:bit v2</vt:lpstr>
      <vt:lpstr>Microbit version 2.2</vt:lpstr>
      <vt:lpstr>To the datasheet!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02 Microcontrollers</dc:title>
  <dc:creator>Branden Ghena</dc:creator>
  <cp:lastModifiedBy>Branden Ghena</cp:lastModifiedBy>
  <cp:revision>67</cp:revision>
  <dcterms:created xsi:type="dcterms:W3CDTF">2021-03-30T17:35:24Z</dcterms:created>
  <dcterms:modified xsi:type="dcterms:W3CDTF">2024-09-26T20:04:16Z</dcterms:modified>
</cp:coreProperties>
</file>